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6" r:id="rId2"/>
    <p:sldId id="268" r:id="rId3"/>
    <p:sldId id="258" r:id="rId4"/>
    <p:sldId id="259" r:id="rId5"/>
    <p:sldId id="266" r:id="rId6"/>
    <p:sldId id="267" r:id="rId7"/>
    <p:sldId id="260" r:id="rId8"/>
    <p:sldId id="269" r:id="rId9"/>
    <p:sldId id="270" r:id="rId10"/>
    <p:sldId id="271" r:id="rId11"/>
    <p:sldId id="272" r:id="rId12"/>
    <p:sldId id="261" r:id="rId13"/>
    <p:sldId id="273" r:id="rId14"/>
    <p:sldId id="274" r:id="rId15"/>
    <p:sldId id="275" r:id="rId16"/>
    <p:sldId id="306" r:id="rId17"/>
    <p:sldId id="305" r:id="rId18"/>
    <p:sldId id="276" r:id="rId19"/>
    <p:sldId id="277" r:id="rId20"/>
    <p:sldId id="278" r:id="rId21"/>
    <p:sldId id="279" r:id="rId22"/>
    <p:sldId id="262" r:id="rId23"/>
    <p:sldId id="280" r:id="rId24"/>
    <p:sldId id="281" r:id="rId25"/>
    <p:sldId id="282" r:id="rId26"/>
    <p:sldId id="283" r:id="rId27"/>
    <p:sldId id="263" r:id="rId28"/>
    <p:sldId id="284" r:id="rId29"/>
    <p:sldId id="298" r:id="rId30"/>
    <p:sldId id="285" r:id="rId31"/>
    <p:sldId id="286" r:id="rId32"/>
    <p:sldId id="303" r:id="rId33"/>
    <p:sldId id="304" r:id="rId34"/>
    <p:sldId id="302" r:id="rId35"/>
    <p:sldId id="264" r:id="rId36"/>
    <p:sldId id="287" r:id="rId37"/>
    <p:sldId id="289" r:id="rId38"/>
    <p:sldId id="290" r:id="rId39"/>
    <p:sldId id="291" r:id="rId40"/>
    <p:sldId id="288" r:id="rId41"/>
    <p:sldId id="296" r:id="rId42"/>
    <p:sldId id="297" r:id="rId43"/>
    <p:sldId id="299" r:id="rId44"/>
    <p:sldId id="292" r:id="rId45"/>
    <p:sldId id="293" r:id="rId46"/>
    <p:sldId id="300" r:id="rId47"/>
    <p:sldId id="301" r:id="rId48"/>
    <p:sldId id="265" r:id="rId49"/>
    <p:sldId id="29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E50"/>
    <a:srgbClr val="FF4646"/>
    <a:srgbClr val="FD4DFF"/>
    <a:srgbClr val="4478B4"/>
    <a:srgbClr val="1A3AC0"/>
    <a:srgbClr val="5A9BFA"/>
    <a:srgbClr val="FFBE00"/>
    <a:srgbClr val="ED871B"/>
    <a:srgbClr val="00C8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14" autoAdjust="0"/>
  </p:normalViewPr>
  <p:slideViewPr>
    <p:cSldViewPr snapToGrid="0">
      <p:cViewPr varScale="1">
        <p:scale>
          <a:sx n="69" d="100"/>
          <a:sy n="69" d="100"/>
        </p:scale>
        <p:origin x="1171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71F42-1A39-44C2-BD55-C596F0EEE807}" type="datetimeFigureOut">
              <a:rPr lang="en-US" smtClean="0"/>
              <a:t>05/09/2018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5616B-71A5-44D8-9975-07C9FE4AD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51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5616B-71A5-44D8-9975-07C9FE4AD6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60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unit test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riêng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5616B-71A5-44D8-9975-07C9FE4AD6A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27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endParaRPr lang="en-US" dirty="0" smtClean="0"/>
          </a:p>
          <a:p>
            <a:r>
              <a:rPr lang="en-US" dirty="0" smtClean="0"/>
              <a:t>- </a:t>
            </a:r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test case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2 phase test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itegration</a:t>
            </a:r>
            <a:r>
              <a:rPr lang="en-US" baseline="0" dirty="0" smtClean="0"/>
              <a:t> &amp; system test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5616B-71A5-44D8-9975-07C9FE4AD6A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70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viết</a:t>
            </a:r>
            <a:r>
              <a:rPr lang="en-US" baseline="0" dirty="0" smtClean="0"/>
              <a:t> test 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5616B-71A5-44D8-9975-07C9FE4AD6A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87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1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154 test case pass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78 test case fail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232 test case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5616B-71A5-44D8-9975-07C9FE4AD6A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75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2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Lượt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case </a:t>
            </a:r>
            <a:r>
              <a:rPr lang="en-US" baseline="0" dirty="0" err="1" smtClean="0"/>
              <a:t>đều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5616B-71A5-44D8-9975-07C9FE4AD6A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64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acceptance test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vừa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hỏi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20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hỏi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5616B-71A5-44D8-9975-07C9FE4AD6A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61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defect 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5616B-71A5-44D8-9975-07C9FE4AD6A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73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5616B-71A5-44D8-9975-07C9FE4AD6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6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5616B-71A5-44D8-9975-07C9FE4AD6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50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Linh</a:t>
            </a:r>
            <a:r>
              <a:rPr lang="en-US" baseline="0" dirty="0" smtClean="0"/>
              <a:t>, </a:t>
            </a:r>
            <a:endParaRPr lang="en-US" dirty="0" smtClean="0"/>
          </a:p>
          <a:p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Software Testing -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5616B-71A5-44D8-9975-07C9FE4AD6A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61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V-model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V-model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minh 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Phía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 v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(</a:t>
            </a:r>
            <a:r>
              <a:rPr lang="en-US" baseline="0" dirty="0" err="1" smtClean="0"/>
              <a:t>vòng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đời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Phía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</a:t>
            </a:r>
            <a:r>
              <a:rPr lang="en-US" baseline="0" dirty="0" smtClean="0"/>
              <a:t> v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.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v-model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r>
              <a:rPr lang="vi-VN" dirty="0" smtClean="0"/>
              <a:t>Nói qua về V model, tại sao nó phù hợp để test</a:t>
            </a:r>
          </a:p>
          <a:p>
            <a:r>
              <a:rPr lang="vi-VN" dirty="0" smtClean="0"/>
              <a:t>Các stages of test thì nó qua ví dụ unit test để test 1 đơn vị chạy độc lập</a:t>
            </a:r>
          </a:p>
          <a:p>
            <a:r>
              <a:rPr lang="vi-VN" dirty="0" smtClean="0"/>
              <a:t>Intergration test ntn, dung while hay black box</a:t>
            </a:r>
          </a:p>
          <a:p>
            <a:r>
              <a:rPr lang="vi-VN" dirty="0" smtClean="0"/>
              <a:t>Tương tự các phần khác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5616B-71A5-44D8-9975-07C9FE4AD6A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87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Excel :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test case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log bug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Visual studio code: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viết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server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Android studio: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viết</a:t>
            </a:r>
            <a:r>
              <a:rPr lang="en-US" baseline="0" dirty="0" smtClean="0"/>
              <a:t> test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mobile app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Post man: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test API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Google chrome: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test web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5616B-71A5-44D8-9975-07C9FE4AD6A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92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Môi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windows 7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10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samsung</a:t>
            </a:r>
            <a:r>
              <a:rPr lang="en-US" baseline="0" dirty="0" smtClean="0"/>
              <a:t> galaxy s7 edge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zenfone</a:t>
            </a:r>
            <a:r>
              <a:rPr lang="en-US" baseline="0" dirty="0" smtClean="0"/>
              <a:t>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5616B-71A5-44D8-9975-07C9FE4AD6A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76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bước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“Test plan”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“Test preparation”. </a:t>
            </a:r>
            <a:r>
              <a:rPr lang="en-US" baseline="0" dirty="0" err="1" smtClean="0"/>
              <a:t>Bước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SRS(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test case,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“Test execution”.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chia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lỗi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chỉnh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test case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“Test analysis”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nhằm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nguyên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đọng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5616B-71A5-44D8-9975-07C9FE4AD6A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98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Unit test, Integration test, System test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Acceptance test</a:t>
            </a:r>
          </a:p>
          <a:p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“function test”, </a:t>
            </a:r>
            <a:r>
              <a:rPr lang="en-US" baseline="0" dirty="0" err="1" smtClean="0"/>
              <a:t>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</a:t>
            </a:r>
            <a:r>
              <a:rPr lang="en-US" baseline="0" dirty="0" smtClean="0"/>
              <a:t> “regression test”, </a:t>
            </a:r>
            <a:r>
              <a:rPr lang="en-US" baseline="0" dirty="0" err="1" smtClean="0"/>
              <a:t>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“GUI test”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“Performance test”.</a:t>
            </a:r>
          </a:p>
          <a:p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với</a:t>
            </a:r>
            <a:r>
              <a:rPr lang="en-US" baseline="0" dirty="0" smtClean="0"/>
              <a:t> unit test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function test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Với</a:t>
            </a:r>
            <a:r>
              <a:rPr lang="en-US" baseline="0" dirty="0" smtClean="0"/>
              <a:t> integration test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function test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regression test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System test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acceptance test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kiểu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5616B-71A5-44D8-9975-07C9FE4AD6A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80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14E9-C3AE-4D26-AB1B-2A38228DBABA}" type="datetimeFigureOut">
              <a:rPr lang="en-US" smtClean="0"/>
              <a:t>05/09/2018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8A20F-022B-48D1-AD21-73EFA465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38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14E9-C3AE-4D26-AB1B-2A38228DBABA}" type="datetimeFigureOut">
              <a:rPr lang="en-US" smtClean="0"/>
              <a:t>05/09/2018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8A20F-022B-48D1-AD21-73EFA465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1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14E9-C3AE-4D26-AB1B-2A38228DBABA}" type="datetimeFigureOut">
              <a:rPr lang="en-US" smtClean="0"/>
              <a:t>05/09/2018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8A20F-022B-48D1-AD21-73EFA465ACA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163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14E9-C3AE-4D26-AB1B-2A38228DBABA}" type="datetimeFigureOut">
              <a:rPr lang="en-US" smtClean="0"/>
              <a:t>05/09/2018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8A20F-022B-48D1-AD21-73EFA465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55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14E9-C3AE-4D26-AB1B-2A38228DBABA}" type="datetimeFigureOut">
              <a:rPr lang="en-US" smtClean="0"/>
              <a:t>05/09/2018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8A20F-022B-48D1-AD21-73EFA465ACA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1351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14E9-C3AE-4D26-AB1B-2A38228DBABA}" type="datetimeFigureOut">
              <a:rPr lang="en-US" smtClean="0"/>
              <a:t>05/09/2018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8A20F-022B-48D1-AD21-73EFA465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14E9-C3AE-4D26-AB1B-2A38228DBABA}" type="datetimeFigureOut">
              <a:rPr lang="en-US" smtClean="0"/>
              <a:t>05/09/2018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8A20F-022B-48D1-AD21-73EFA465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95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14E9-C3AE-4D26-AB1B-2A38228DBABA}" type="datetimeFigureOut">
              <a:rPr lang="en-US" smtClean="0"/>
              <a:t>05/09/2018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8A20F-022B-48D1-AD21-73EFA465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3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14E9-C3AE-4D26-AB1B-2A38228DBABA}" type="datetimeFigureOut">
              <a:rPr lang="en-US" smtClean="0"/>
              <a:t>05/09/2018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8A20F-022B-48D1-AD21-73EFA465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4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14E9-C3AE-4D26-AB1B-2A38228DBABA}" type="datetimeFigureOut">
              <a:rPr lang="en-US" smtClean="0"/>
              <a:t>05/09/2018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8A20F-022B-48D1-AD21-73EFA465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67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14E9-C3AE-4D26-AB1B-2A38228DBABA}" type="datetimeFigureOut">
              <a:rPr lang="en-US" smtClean="0"/>
              <a:t>05/09/2018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8A20F-022B-48D1-AD21-73EFA465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61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14E9-C3AE-4D26-AB1B-2A38228DBABA}" type="datetimeFigureOut">
              <a:rPr lang="en-US" smtClean="0"/>
              <a:t>05/09/2018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8A20F-022B-48D1-AD21-73EFA465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69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14E9-C3AE-4D26-AB1B-2A38228DBABA}" type="datetimeFigureOut">
              <a:rPr lang="en-US" smtClean="0"/>
              <a:t>05/09/2018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8A20F-022B-48D1-AD21-73EFA465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18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14E9-C3AE-4D26-AB1B-2A38228DBABA}" type="datetimeFigureOut">
              <a:rPr lang="en-US" smtClean="0"/>
              <a:t>05/09/2018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8A20F-022B-48D1-AD21-73EFA465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14E9-C3AE-4D26-AB1B-2A38228DBABA}" type="datetimeFigureOut">
              <a:rPr lang="en-US" smtClean="0"/>
              <a:t>05/09/2018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8A20F-022B-48D1-AD21-73EFA465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5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814E9-C3AE-4D26-AB1B-2A38228DBABA}" type="datetimeFigureOut">
              <a:rPr lang="en-US" smtClean="0"/>
              <a:t>05/09/2018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8A20F-022B-48D1-AD21-73EFA465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814E9-C3AE-4D26-AB1B-2A38228DBABA}" type="datetimeFigureOut">
              <a:rPr lang="en-US" smtClean="0"/>
              <a:t>05/09/2018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A18A20F-022B-48D1-AD21-73EFA465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0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525" y="573207"/>
            <a:ext cx="5368657" cy="12965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3459" y="2779957"/>
            <a:ext cx="8110537" cy="5779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00C853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CAPSTONE PROJECT PRESENTATION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557068" y="3348934"/>
            <a:ext cx="5063320" cy="0"/>
          </a:xfrm>
          <a:prstGeom prst="line">
            <a:avLst/>
          </a:prstGeom>
          <a:ln w="57150" cap="rnd">
            <a:solidFill>
              <a:srgbClr val="00C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1397009" y="3355496"/>
            <a:ext cx="7383439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Mountain Trekking Advisor</a:t>
            </a:r>
            <a:endParaRPr kumimoji="0" lang="en-US" altLang="en-US" sz="5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83" y="325209"/>
            <a:ext cx="1943508" cy="194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2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2390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Exiting System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146304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59915" y="4400330"/>
            <a:ext cx="414591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FF4646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Advantages: </a:t>
            </a:r>
            <a:r>
              <a:rPr lang="en-US" sz="2400" dirty="0" smtClean="0"/>
              <a:t>Easy to use</a:t>
            </a:r>
            <a:endParaRPr lang="en-US" sz="2400" dirty="0">
              <a:solidFill>
                <a:srgbClr val="6DBCDB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48410" y="1206529"/>
            <a:ext cx="37148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PhuotLuon.com Facebook Group</a:t>
            </a:r>
            <a:endParaRPr lang="en-US" sz="1200" dirty="0">
              <a:solidFill>
                <a:srgbClr val="2C3E50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5830" y="4434313"/>
            <a:ext cx="4513941" cy="16863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FF4646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Disadvantages: </a:t>
            </a:r>
            <a:r>
              <a:rPr lang="en-US" sz="2400" dirty="0" smtClean="0"/>
              <a:t>Hardly handle informations and create a new plan to go with friends</a:t>
            </a:r>
            <a:endParaRPr lang="en-US" sz="2400" dirty="0">
              <a:solidFill>
                <a:srgbClr val="6DBCDB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16" y="1544845"/>
            <a:ext cx="8443741" cy="254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14318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The Idea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82296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85230" y="3531429"/>
            <a:ext cx="6105284" cy="5890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FC4349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Planning a tour trip with effective supports</a:t>
            </a:r>
            <a:endParaRPr lang="en-US" sz="2400" dirty="0">
              <a:solidFill>
                <a:srgbClr val="FC4349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5230" y="5266307"/>
            <a:ext cx="7106770" cy="5890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FC4349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Sharing experience and memories</a:t>
            </a:r>
            <a:endParaRPr lang="en-US" sz="2400" dirty="0">
              <a:solidFill>
                <a:srgbClr val="FC4349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579" y="3057717"/>
            <a:ext cx="1524132" cy="15241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579" y="4759143"/>
            <a:ext cx="1527048" cy="1527048"/>
          </a:xfrm>
          <a:prstGeom prst="rect">
            <a:avLst/>
          </a:prstGeom>
        </p:spPr>
      </p:pic>
      <p:pic>
        <p:nvPicPr>
          <p:cNvPr id="6150" name="Picture 6" descr="Image result for searching earth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579" y="1340520"/>
            <a:ext cx="1527048" cy="152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085230" y="1830759"/>
            <a:ext cx="6105284" cy="5890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FC4349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Searching for new exciting places</a:t>
            </a:r>
            <a:endParaRPr lang="en-US" sz="2400" dirty="0">
              <a:solidFill>
                <a:srgbClr val="FC4349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pic>
        <p:nvPicPr>
          <p:cNvPr id="1030" name="Picture 6" descr="Káº¿t quáº£ hÃ¬nh áº£nh cho mobile androi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5901" y="1340520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8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40684" y="1388364"/>
            <a:ext cx="1590548" cy="3877057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3" name="TextBox 2"/>
          <p:cNvSpPr txBox="1"/>
          <p:nvPr/>
        </p:nvSpPr>
        <p:spPr>
          <a:xfrm>
            <a:off x="737356" y="2172401"/>
            <a:ext cx="582971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600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PROJECT MANAGEMENT </a:t>
            </a:r>
          </a:p>
          <a:p>
            <a:pPr algn="r">
              <a:lnSpc>
                <a:spcPct val="150000"/>
              </a:lnSpc>
            </a:pPr>
            <a:r>
              <a:rPr lang="en-US" sz="3600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PLAN</a:t>
            </a:r>
            <a:endParaRPr lang="en-US" sz="3600" dirty="0">
              <a:solidFill>
                <a:srgbClr val="6DBCDB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90523" y="1388364"/>
            <a:ext cx="3176543" cy="9015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000" dirty="0" smtClean="0">
                <a:solidFill>
                  <a:srgbClr val="FC4349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PART 3</a:t>
            </a:r>
            <a:endParaRPr lang="en-US" sz="4000" dirty="0">
              <a:solidFill>
                <a:srgbClr val="FC4349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9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98" y="1611130"/>
            <a:ext cx="7469214" cy="36468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81200" y="322521"/>
            <a:ext cx="3253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Software Process Model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274320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3332" y="5005627"/>
            <a:ext cx="878915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2C3E50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Iterative and Incremental software process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2C3E50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with 2 </a:t>
            </a:r>
            <a:r>
              <a:rPr lang="en-US" sz="2400" dirty="0" smtClean="0">
                <a:solidFill>
                  <a:srgbClr val="2C3E50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iterations</a:t>
            </a:r>
            <a:endParaRPr lang="en-US" sz="2400" dirty="0">
              <a:solidFill>
                <a:srgbClr val="FC4349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88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54" y="421680"/>
            <a:ext cx="6214235" cy="60822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81200" y="322521"/>
            <a:ext cx="4097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Roles and Responsibilities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292608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39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26100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Project Planning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173736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2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21891" y="1069101"/>
            <a:ext cx="8644938" cy="482673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440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26100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Project Planning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173736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29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17220" y="956310"/>
            <a:ext cx="8511541" cy="494538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3255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26100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Project Planning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173736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28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62585" y="1027430"/>
            <a:ext cx="9002395" cy="459613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95694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1514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Teamwork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100584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1200" y="1614998"/>
            <a:ext cx="2803815" cy="496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FF4646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COMMUNICATION:</a:t>
            </a:r>
            <a:endParaRPr lang="en-US" sz="2000" dirty="0">
              <a:solidFill>
                <a:srgbClr val="FF4646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89029" y="2204142"/>
            <a:ext cx="280381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Face to face</a:t>
            </a:r>
          </a:p>
          <a:p>
            <a:r>
              <a:rPr lang="en-US" dirty="0" smtClean="0">
                <a:solidFill>
                  <a:schemeClr val="bg1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--</a:t>
            </a:r>
          </a:p>
          <a:p>
            <a:r>
              <a:rPr lang="en-US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Facebook</a:t>
            </a:r>
          </a:p>
          <a:p>
            <a:r>
              <a:rPr lang="en-US" dirty="0" smtClean="0">
                <a:solidFill>
                  <a:schemeClr val="bg1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--</a:t>
            </a:r>
          </a:p>
          <a:p>
            <a:r>
              <a:rPr lang="en-US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Skype</a:t>
            </a:r>
            <a:endParaRPr lang="en-US" dirty="0">
              <a:solidFill>
                <a:srgbClr val="2C3E50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3" y="2204142"/>
            <a:ext cx="346120" cy="346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10" y="2779222"/>
            <a:ext cx="287991" cy="2879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62" y="3348607"/>
            <a:ext cx="309639" cy="3096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81199" y="3803643"/>
            <a:ext cx="280381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>
                <a:solidFill>
                  <a:srgbClr val="FF4646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WEEKLY MEETING:</a:t>
            </a:r>
            <a:endParaRPr lang="en-US" sz="1801" dirty="0">
              <a:solidFill>
                <a:srgbClr val="FF4646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3" y="4393663"/>
            <a:ext cx="310999" cy="3109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49103" y="4357641"/>
            <a:ext cx="407182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Time: Every Tuesday, 14h30 – 16h</a:t>
            </a:r>
            <a:endParaRPr lang="en-US" dirty="0" smtClean="0">
              <a:solidFill>
                <a:schemeClr val="bg1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  <a:p>
            <a:pPr algn="just"/>
            <a:endParaRPr lang="en-US" dirty="0" smtClean="0">
              <a:solidFill>
                <a:srgbClr val="2C3E50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  <a:p>
            <a:pPr algn="just"/>
            <a:r>
              <a:rPr lang="en-US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Location: Room 212, Beta Building, FPT University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97" y="4984497"/>
            <a:ext cx="293908" cy="29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2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4015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Languages &amp; Frameworks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283464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558" y="3477535"/>
            <a:ext cx="1371600" cy="1371600"/>
          </a:xfrm>
          <a:prstGeom prst="rect">
            <a:avLst/>
          </a:prstGeom>
        </p:spPr>
      </p:pic>
      <p:pic>
        <p:nvPicPr>
          <p:cNvPr id="1028" name="Picture 4" descr="Image result for nodej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326" y="1399713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tml5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622" y="3477535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react redux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73" y="3541065"/>
            <a:ext cx="240088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java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91" y="1219226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990316" y="2607695"/>
            <a:ext cx="117162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NodeJS</a:t>
            </a:r>
            <a:endParaRPr lang="en-US" sz="1200" dirty="0">
              <a:solidFill>
                <a:srgbClr val="2C3E50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22612" y="4865738"/>
            <a:ext cx="1171620" cy="3407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HTML5</a:t>
            </a:r>
            <a:endParaRPr lang="en-US" sz="1200" dirty="0">
              <a:solidFill>
                <a:srgbClr val="2C3E50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29548" y="4849135"/>
            <a:ext cx="1171620" cy="3407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CSS3</a:t>
            </a:r>
            <a:endParaRPr lang="en-US" sz="1200" dirty="0">
              <a:solidFill>
                <a:srgbClr val="2C3E50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18706" y="4912665"/>
            <a:ext cx="1171620" cy="3407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ReactJS</a:t>
            </a:r>
            <a:endParaRPr lang="en-US" sz="1200" dirty="0">
              <a:solidFill>
                <a:srgbClr val="2C3E50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94222" y="2618985"/>
            <a:ext cx="1171620" cy="3407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Java</a:t>
            </a:r>
            <a:endParaRPr lang="en-US" sz="1200" dirty="0">
              <a:solidFill>
                <a:srgbClr val="2C3E50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48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64015" y="306607"/>
            <a:ext cx="2041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Team Member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155448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06744" y="768272"/>
            <a:ext cx="146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Team leader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60133" y="2946400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anose="020F0502020204030204" pitchFamily="34" charset="0"/>
              </a:rPr>
              <a:t>Đặng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</a:rPr>
              <a:t>Văn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</a:rPr>
              <a:t>Cương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1200" y="5549900"/>
            <a:ext cx="1752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anose="020F0502020204030204" pitchFamily="34" charset="0"/>
              </a:rPr>
              <a:t>Nguyễn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</a:rPr>
              <a:t>Thế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</a:rPr>
              <a:t>Linh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14631" y="5549900"/>
            <a:ext cx="193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anose="020F0502020204030204" pitchFamily="34" charset="0"/>
              </a:rPr>
              <a:t>Nguyễn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</a:rPr>
              <a:t>Công</a:t>
            </a:r>
            <a:r>
              <a:rPr lang="en-US" dirty="0" smtClean="0">
                <a:latin typeface="Calibri" panose="020F0502020204030204" pitchFamily="34" charset="0"/>
              </a:rPr>
              <a:t> Long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70345" y="5549900"/>
            <a:ext cx="189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anose="020F0502020204030204" pitchFamily="34" charset="0"/>
              </a:rPr>
              <a:t>Nguyễn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</a:rPr>
              <a:t>Chí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</a:rPr>
              <a:t>Thành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42722" y="5549900"/>
            <a:ext cx="1829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 panose="020F0502020204030204" pitchFamily="34" charset="0"/>
              </a:rPr>
              <a:t>Nguyễn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</a:rPr>
              <a:t>Lê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</a:rPr>
              <a:t>Hoàng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190" y="952936"/>
            <a:ext cx="2781941" cy="39787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86" y="2928774"/>
            <a:ext cx="3578959" cy="25563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055" y="3471372"/>
            <a:ext cx="1917300" cy="2556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80" y="3599540"/>
            <a:ext cx="3206983" cy="320698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538" y="3208503"/>
            <a:ext cx="3570100" cy="255007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073144" y="5740908"/>
            <a:ext cx="185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Mr. </a:t>
            </a:r>
            <a:r>
              <a:rPr lang="en-US" dirty="0" err="1" smtClean="0"/>
              <a:t>Trần</a:t>
            </a:r>
            <a:r>
              <a:rPr lang="en-US" dirty="0" smtClean="0"/>
              <a:t> </a:t>
            </a:r>
            <a:r>
              <a:rPr lang="en-US" dirty="0" err="1" smtClean="0"/>
              <a:t>Đình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5" t="13200" r="905" b="19303"/>
          <a:stretch/>
        </p:blipFill>
        <p:spPr>
          <a:xfrm>
            <a:off x="3009041" y="1192602"/>
            <a:ext cx="4306159" cy="43843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>
            <a:off x="4219554" y="550776"/>
            <a:ext cx="1885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Supervisor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4278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11" grpId="0"/>
      <p:bldP spid="12" grpId="0"/>
      <p:bldP spid="14" grpId="0"/>
      <p:bldP spid="16" grpId="0"/>
      <p:bldP spid="28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2999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Development Tools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210312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62344" y="2848132"/>
            <a:ext cx="220228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 / </a:t>
            </a:r>
            <a:r>
              <a:rPr lang="en-US" sz="1400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Source Tree /</a:t>
            </a:r>
            <a:endParaRPr lang="en-US" sz="1400" dirty="0">
              <a:solidFill>
                <a:srgbClr val="2C3E50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836" y="1724365"/>
            <a:ext cx="1093166" cy="10647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43922" y="3213448"/>
            <a:ext cx="2027217" cy="453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cs typeface="Lato Black" panose="020F0A02020204030203" pitchFamily="34" charset="0"/>
              </a:rPr>
              <a:t>Version control</a:t>
            </a:r>
            <a:endParaRPr lang="en-US">
              <a:solidFill>
                <a:schemeClr val="bg1">
                  <a:lumMod val="75000"/>
                </a:schemeClr>
              </a:solidFill>
              <a:latin typeface="Lato" panose="020F05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7697" y="2876500"/>
            <a:ext cx="220228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 / </a:t>
            </a:r>
            <a:r>
              <a:rPr lang="en-US" sz="1400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Github /</a:t>
            </a:r>
            <a:endParaRPr lang="en-US" sz="1400" dirty="0">
              <a:solidFill>
                <a:srgbClr val="2C3E50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3260" y="3213448"/>
            <a:ext cx="2027217" cy="453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cs typeface="Lato Black" panose="020F0A02020204030203" pitchFamily="34" charset="0"/>
              </a:rPr>
              <a:t>Version control</a:t>
            </a:r>
            <a:endParaRPr lang="en-US" dirty="0">
              <a:solidFill>
                <a:schemeClr val="bg1">
                  <a:lumMod val="75000"/>
                </a:schemeClr>
              </a:solidFill>
              <a:latin typeface="Lato" panose="020F0502020204030203" pitchFamily="34" charset="0"/>
              <a:cs typeface="Lato Black" panose="020F0A02020204030203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5495" y="4377403"/>
            <a:ext cx="854975" cy="85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8" b="26778"/>
          <a:stretch/>
        </p:blipFill>
        <p:spPr bwMode="auto">
          <a:xfrm>
            <a:off x="3162337" y="4472082"/>
            <a:ext cx="1264665" cy="76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88940" y="5463677"/>
            <a:ext cx="220228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 / </a:t>
            </a:r>
            <a:r>
              <a:rPr lang="en-US" sz="140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draw.io /</a:t>
            </a:r>
            <a:endParaRPr lang="en-US" sz="1400">
              <a:solidFill>
                <a:srgbClr val="2C3E50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40709" y="5463677"/>
            <a:ext cx="220228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 / </a:t>
            </a:r>
            <a:r>
              <a:rPr lang="en-US" sz="140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Astah /</a:t>
            </a:r>
            <a:endParaRPr lang="en-US" sz="1400">
              <a:solidFill>
                <a:srgbClr val="2C3E50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4349" y="4423049"/>
            <a:ext cx="725089" cy="85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192478" y="5457979"/>
            <a:ext cx="220228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 / </a:t>
            </a:r>
            <a:r>
              <a:rPr lang="en-US" sz="140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Microsoft Office /</a:t>
            </a:r>
            <a:endParaRPr lang="en-US" sz="1400">
              <a:solidFill>
                <a:srgbClr val="2C3E50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6930" y="4309528"/>
            <a:ext cx="1086274" cy="108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644247" y="5457979"/>
            <a:ext cx="220228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 / </a:t>
            </a:r>
            <a:r>
              <a:rPr lang="en-US" sz="140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MySQL /</a:t>
            </a:r>
            <a:endParaRPr lang="en-US" sz="1400">
              <a:solidFill>
                <a:srgbClr val="2C3E50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007" y="5845776"/>
            <a:ext cx="2027217" cy="453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cs typeface="Lato Black" panose="020F0A02020204030203" pitchFamily="34" charset="0"/>
              </a:rPr>
              <a:t>UML tool</a:t>
            </a:r>
            <a:endParaRPr lang="en-US">
              <a:solidFill>
                <a:schemeClr val="bg1">
                  <a:lumMod val="75000"/>
                </a:schemeClr>
              </a:solidFill>
              <a:latin typeface="Lato" panose="020F05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78003" y="5845776"/>
            <a:ext cx="2027217" cy="453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cs typeface="Lato Black" panose="020F0A02020204030203" pitchFamily="34" charset="0"/>
              </a:rPr>
              <a:t>UML tool</a:t>
            </a:r>
            <a:endParaRPr lang="en-US">
              <a:solidFill>
                <a:schemeClr val="bg1">
                  <a:lumMod val="75000"/>
                </a:schemeClr>
              </a:solidFill>
              <a:latin typeface="Lato" panose="020F05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91999" y="5847560"/>
            <a:ext cx="2027217" cy="453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cs typeface="Lato Black" panose="020F0A02020204030203" pitchFamily="34" charset="0"/>
              </a:rPr>
              <a:t>Documentation</a:t>
            </a:r>
            <a:endParaRPr lang="en-US">
              <a:solidFill>
                <a:schemeClr val="bg1">
                  <a:lumMod val="75000"/>
                </a:schemeClr>
              </a:solidFill>
              <a:latin typeface="Lato" panose="020F05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26459" y="5845087"/>
            <a:ext cx="2027217" cy="453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mtClean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cs typeface="Lato Black" panose="020F0A02020204030203" pitchFamily="34" charset="0"/>
              </a:rPr>
              <a:t>Storage</a:t>
            </a:r>
            <a:endParaRPr lang="en-US">
              <a:solidFill>
                <a:schemeClr val="bg1">
                  <a:lumMod val="75000"/>
                </a:schemeClr>
              </a:solidFill>
              <a:latin typeface="Lato" panose="020F0502020204030203" pitchFamily="34" charset="0"/>
              <a:cs typeface="Lato Black" panose="020F0A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1088" y="1737577"/>
            <a:ext cx="1051560" cy="10515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4349" y="1737577"/>
            <a:ext cx="1056254" cy="105156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0932" y="1667128"/>
            <a:ext cx="1097280" cy="109728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441963" y="2934362"/>
            <a:ext cx="220228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 / </a:t>
            </a:r>
            <a:r>
              <a:rPr lang="en-US" sz="1400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Visual Studio Code /</a:t>
            </a:r>
            <a:endParaRPr lang="en-US" sz="1400" dirty="0">
              <a:solidFill>
                <a:srgbClr val="2C3E50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36725" y="2917537"/>
            <a:ext cx="220228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 / </a:t>
            </a:r>
            <a:r>
              <a:rPr lang="en-US" sz="1400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Android Studio /</a:t>
            </a:r>
            <a:endParaRPr lang="en-US" sz="1400" dirty="0">
              <a:solidFill>
                <a:srgbClr val="2C3E50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41484" y="3301462"/>
            <a:ext cx="2027217" cy="453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cs typeface="Lato Black" panose="020F0A02020204030203" pitchFamily="34" charset="0"/>
              </a:rPr>
              <a:t>IDE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Lato" panose="020F05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18937" y="3282164"/>
            <a:ext cx="2027217" cy="453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cs typeface="Lato Black" panose="020F0A02020204030203" pitchFamily="34" charset="0"/>
              </a:rPr>
              <a:t>IDE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Lato" panose="020F0502020204030203" pitchFamily="34" charset="0"/>
              <a:cs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05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2802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Risk Management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192024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316695"/>
              </p:ext>
            </p:extLst>
          </p:nvPr>
        </p:nvGraphicFramePr>
        <p:xfrm>
          <a:off x="5303521" y="1033272"/>
          <a:ext cx="4004252" cy="4932560"/>
        </p:xfrm>
        <a:graphic>
          <a:graphicData uri="http://schemas.openxmlformats.org/drawingml/2006/table">
            <a:tbl>
              <a:tblPr firstRow="1" bandRow="1"/>
              <a:tblGrid>
                <a:gridCol w="201167"/>
                <a:gridCol w="606552"/>
                <a:gridCol w="710184"/>
                <a:gridCol w="960120"/>
                <a:gridCol w="1147454"/>
                <a:gridCol w="378775"/>
              </a:tblGrid>
              <a:tr h="13599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R4</a:t>
                      </a:r>
                      <a:endParaRPr lang="en-US" sz="8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170" marR="2817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Requirement changes</a:t>
                      </a:r>
                      <a:endParaRPr lang="en-US" sz="8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170" marR="2817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Request from Supervisor or team member for new function, or to change requirement</a:t>
                      </a:r>
                      <a:endParaRPr lang="en-US" sz="8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Not cover all possible cases</a:t>
                      </a:r>
                      <a:endParaRPr lang="en-US" sz="8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170" marR="2817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Give special consideration in requirements.</a:t>
                      </a:r>
                      <a:endParaRPr lang="en-US" sz="800" b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Design system carefully. Calculate all the possible cases to minimize the change.</a:t>
                      </a:r>
                      <a:endParaRPr lang="en-US" sz="800" b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170" marR="2817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Team meetings with supervisor to determine whether new feature should be implemented or not.</a:t>
                      </a:r>
                      <a:endParaRPr lang="en-US" sz="800" b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Team leaders create implementation plan for implemented features and send to team members.</a:t>
                      </a:r>
                      <a:endParaRPr lang="en-US" sz="800" b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170" marR="2817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Closed</a:t>
                      </a:r>
                      <a:endParaRPr lang="en-US" sz="8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170" marR="2817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364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R5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170" marR="2817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Missing deadline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170" marR="2817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Underestimate time of project. 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The scope of project is too big for team.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New technique required a lot of time to research and study.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170" marR="2817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Keep track with capstone’s deadline.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Put high priority on main functions.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170" marR="2817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Pm notice to supervisor to get support.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Work together for tracking schedule.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170" marR="2817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Closed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170" marR="2817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78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R6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170" marR="2817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Productivity is low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170" marR="2817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Poor plan analysis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Poor team member assessment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170" marR="2817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Use Microsoft Project tool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Add slack time for important tasks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Set minimum working time for every team members.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170" marR="2817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Tell team members to rearrange their working time.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Member who has enough free time involve in and support to finish task.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170" marR="2817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Closed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170" marR="2817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273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R7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170" marR="2817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Unrealistic Expectation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170" marR="2817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Set appropriated goal and all team members should agree to reach common goal.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170" marR="2817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Understand member’s abilities.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Set appropriated goal and all team members should agree to reach common goal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170" marR="2817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Remove unnecessary functions, and focus on key functions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170" marR="2817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Closed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8170" marR="28170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252702"/>
              </p:ext>
            </p:extLst>
          </p:nvPr>
        </p:nvGraphicFramePr>
        <p:xfrm>
          <a:off x="879944" y="1014176"/>
          <a:ext cx="4295560" cy="4888029"/>
        </p:xfrm>
        <a:graphic>
          <a:graphicData uri="http://schemas.openxmlformats.org/drawingml/2006/table">
            <a:tbl>
              <a:tblPr firstRow="1" bandRow="1"/>
              <a:tblGrid>
                <a:gridCol w="297307"/>
                <a:gridCol w="715557"/>
                <a:gridCol w="758952"/>
                <a:gridCol w="1417320"/>
                <a:gridCol w="713232"/>
                <a:gridCol w="393192"/>
              </a:tblGrid>
              <a:tr h="4386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No.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0375" marR="30375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Description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0375" marR="30375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Root Cause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0375" marR="30375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Avoidance plan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0375" marR="30375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Contingency plan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0375" marR="30375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Status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0375" marR="30375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</a:tr>
              <a:tr h="131784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0375" marR="30375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Lack of skill and ability for a specified work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0375" marR="30375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Team members have not studied or experienced about new technical.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0375" marR="30375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Do well at training phase, PM should understand ability of each team member and assign right tasks for right person.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Evaluate quality and progress weekly.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0375" marR="30375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Assign more team members to support or to do the difficult task.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0375" marR="30375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Closed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0375" marR="30375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493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0375" marR="30375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Team members can miss some important information.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0375" marR="30375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Do not use common tool to communicate.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Team members were absent meeting.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0375" marR="30375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Come to agreement of which is the main communication tool all members use.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Use reminder web service to assign task and tracking work schedule.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Member has to notice to the team about absence period and the plan of how to keep up with the work process.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0375" marR="30375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Review all information and tasks in the end of the wrap-up meeting.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0375" marR="30375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Closed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0375" marR="30375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66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0375" marR="30375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Team member conflict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0375" marR="30375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Opinion disagreements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Unclear requirement specification.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0375" marR="30375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Clear requirement.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Pay attention on team building activities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0375" marR="30375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 Talk with each member to find the solution.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0375" marR="30375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Closed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0375" marR="30375" marT="0" marB="0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197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40684" y="1388364"/>
            <a:ext cx="1590548" cy="3877057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3" name="TextBox 2"/>
          <p:cNvSpPr txBox="1"/>
          <p:nvPr/>
        </p:nvSpPr>
        <p:spPr>
          <a:xfrm>
            <a:off x="737356" y="2289957"/>
            <a:ext cx="5829710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600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SOFTWARE</a:t>
            </a:r>
          </a:p>
          <a:p>
            <a:pPr algn="r">
              <a:lnSpc>
                <a:spcPct val="150000"/>
              </a:lnSpc>
            </a:pPr>
            <a:r>
              <a:rPr lang="en-US" sz="3600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REQUIREMENT</a:t>
            </a:r>
          </a:p>
          <a:p>
            <a:pPr algn="r">
              <a:lnSpc>
                <a:spcPct val="150000"/>
              </a:lnSpc>
            </a:pPr>
            <a:r>
              <a:rPr lang="en-US" sz="3600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SPECIFICATION</a:t>
            </a:r>
            <a:endParaRPr lang="en-US" sz="4000" dirty="0">
              <a:solidFill>
                <a:srgbClr val="6DBCDB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90523" y="1388364"/>
            <a:ext cx="3176543" cy="9015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000" dirty="0">
                <a:solidFill>
                  <a:srgbClr val="FC4349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PART </a:t>
            </a:r>
            <a:r>
              <a:rPr lang="en-US" sz="4000" dirty="0" smtClean="0">
                <a:solidFill>
                  <a:srgbClr val="FC4349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4</a:t>
            </a:r>
            <a:endParaRPr lang="en-US" sz="4000" dirty="0">
              <a:solidFill>
                <a:srgbClr val="FC4349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85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4760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User Groups &amp; Scope of Works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347472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1200" y="1437577"/>
            <a:ext cx="2803815" cy="496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FF4646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User Groups:</a:t>
            </a:r>
            <a:endParaRPr lang="en-US" sz="2000" dirty="0">
              <a:solidFill>
                <a:srgbClr val="FF4646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1200" y="1934573"/>
            <a:ext cx="280381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- Administrator</a:t>
            </a:r>
          </a:p>
          <a:p>
            <a:r>
              <a:rPr lang="en-US" dirty="0" smtClean="0">
                <a:solidFill>
                  <a:schemeClr val="bg1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--</a:t>
            </a:r>
          </a:p>
          <a:p>
            <a:r>
              <a:rPr lang="en-US" dirty="0" smtClean="0">
                <a:latin typeface="Lato Medium" panose="020F0602020204030203" pitchFamily="34" charset="0"/>
                <a:cs typeface="Lato Medium" panose="020F0602020204030203" pitchFamily="34" charset="0"/>
              </a:rPr>
              <a:t>- </a:t>
            </a:r>
            <a:r>
              <a:rPr lang="en-US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Anonymous User/Guest</a:t>
            </a:r>
          </a:p>
          <a:p>
            <a:r>
              <a:rPr lang="en-US" dirty="0" smtClean="0">
                <a:solidFill>
                  <a:schemeClr val="bg1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--</a:t>
            </a:r>
          </a:p>
          <a:p>
            <a:r>
              <a:rPr lang="en-US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- Registered User/Member</a:t>
            </a:r>
            <a:endParaRPr lang="en-US" dirty="0">
              <a:solidFill>
                <a:srgbClr val="2C3E50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1200" y="3932750"/>
            <a:ext cx="2803815" cy="506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FF4646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Scope of Works:</a:t>
            </a:r>
            <a:endParaRPr lang="en-US" sz="2000" dirty="0">
              <a:solidFill>
                <a:srgbClr val="FF4646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1199" y="4439042"/>
            <a:ext cx="476053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- Web application for administrator &amp; guest</a:t>
            </a:r>
          </a:p>
          <a:p>
            <a:r>
              <a:rPr lang="en-US" dirty="0" smtClean="0">
                <a:solidFill>
                  <a:schemeClr val="bg1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--</a:t>
            </a:r>
          </a:p>
          <a:p>
            <a:r>
              <a:rPr lang="en-US" dirty="0" smtClean="0">
                <a:latin typeface="Lato Medium" panose="020F0602020204030203" pitchFamily="34" charset="0"/>
                <a:cs typeface="Lato Medium" panose="020F0602020204030203" pitchFamily="34" charset="0"/>
              </a:rPr>
              <a:t>- </a:t>
            </a:r>
            <a:r>
              <a:rPr lang="en-US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Mobile application for member</a:t>
            </a:r>
            <a:endParaRPr lang="en-US" dirty="0">
              <a:solidFill>
                <a:srgbClr val="2C3E50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7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2362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Usecase Diagram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173736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4" t="530" b="1333"/>
          <a:stretch/>
        </p:blipFill>
        <p:spPr>
          <a:xfrm>
            <a:off x="3466707" y="757561"/>
            <a:ext cx="5731510" cy="56436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81200" y="1219226"/>
            <a:ext cx="2803815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- 3 Actors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--</a:t>
            </a:r>
          </a:p>
          <a:p>
            <a:r>
              <a:rPr lang="en-US" sz="2000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- 58 Usecases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--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2" t="-6975" r="-7560" b="54676"/>
          <a:stretch/>
        </p:blipFill>
        <p:spPr>
          <a:xfrm>
            <a:off x="4987664" y="322521"/>
            <a:ext cx="4572000" cy="4572000"/>
          </a:xfrm>
          <a:prstGeom prst="ellipse">
            <a:avLst/>
          </a:prstGeom>
        </p:spPr>
      </p:pic>
      <p:sp>
        <p:nvSpPr>
          <p:cNvPr id="8" name="Oval 7"/>
          <p:cNvSpPr/>
          <p:nvPr/>
        </p:nvSpPr>
        <p:spPr>
          <a:xfrm>
            <a:off x="4987664" y="535905"/>
            <a:ext cx="4572000" cy="45720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-2981" t="-4555" r="51022" b="52433"/>
          <a:stretch/>
        </p:blipFill>
        <p:spPr>
          <a:xfrm>
            <a:off x="3165231" y="82061"/>
            <a:ext cx="4930574" cy="4872339"/>
          </a:xfrm>
          <a:prstGeom prst="ellipse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185144" y="105508"/>
            <a:ext cx="4845163" cy="47712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51" t="22623" r="20509" b="-88"/>
          <a:stretch/>
        </p:blipFill>
        <p:spPr>
          <a:xfrm>
            <a:off x="3141785" y="2028091"/>
            <a:ext cx="4888523" cy="4454771"/>
          </a:xfrm>
          <a:prstGeom prst="ellipse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3176954" y="2004646"/>
            <a:ext cx="4853354" cy="45133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9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10" grpId="0" animBg="1"/>
      <p:bldP spid="10" grpId="1" animBg="1"/>
      <p:bldP spid="10" grpId="2" animBg="1"/>
      <p:bldP spid="14" grpId="0" animBg="1"/>
      <p:bldP spid="14" grpId="1" animBg="1"/>
      <p:bldP spid="14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3942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Entities Relationship Diagram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329184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08" y="941832"/>
            <a:ext cx="8750631" cy="573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5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3966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Non-functional Requirements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347472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06068" y="3038554"/>
            <a:ext cx="2803815" cy="506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FF4646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Security</a:t>
            </a:r>
            <a:endParaRPr lang="en-US" sz="2000" dirty="0">
              <a:solidFill>
                <a:srgbClr val="FF4646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49202" y="3547864"/>
            <a:ext cx="5710669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sz="1500" dirty="0" smtClean="0">
                <a:solidFill>
                  <a:srgbClr val="2C3E50"/>
                </a:solidFill>
              </a:rPr>
              <a:t>- MTA </a:t>
            </a:r>
            <a:r>
              <a:rPr lang="en-US" sz="1500" dirty="0">
                <a:solidFill>
                  <a:srgbClr val="2C3E50"/>
                </a:solidFill>
              </a:rPr>
              <a:t>uses one-way encryption algorithm to store user’s password.</a:t>
            </a:r>
          </a:p>
          <a:p>
            <a:pPr lvl="0"/>
            <a:r>
              <a:rPr lang="en-US" sz="1500" dirty="0" smtClean="0">
                <a:solidFill>
                  <a:srgbClr val="2C3E50"/>
                </a:solidFill>
              </a:rPr>
              <a:t>- MTA </a:t>
            </a:r>
            <a:r>
              <a:rPr lang="en-US" sz="1500" dirty="0">
                <a:solidFill>
                  <a:srgbClr val="2C3E50"/>
                </a:solidFill>
              </a:rPr>
              <a:t>uses MySQL ORM library to prevent SQL Injection attack.</a:t>
            </a:r>
          </a:p>
          <a:p>
            <a:r>
              <a:rPr lang="en-US" sz="1500" dirty="0" smtClean="0">
                <a:solidFill>
                  <a:srgbClr val="2C3E50"/>
                </a:solidFill>
              </a:rPr>
              <a:t>- MTA </a:t>
            </a:r>
            <a:r>
              <a:rPr lang="en-US" sz="1500" dirty="0">
                <a:solidFill>
                  <a:srgbClr val="2C3E50"/>
                </a:solidFill>
              </a:rPr>
              <a:t>uses HTTPS protocol to prevent cross-site request forgery (CSRF) attack.</a:t>
            </a:r>
            <a:endParaRPr lang="en-US" sz="1500" dirty="0">
              <a:solidFill>
                <a:srgbClr val="2C3E50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056994"/>
            <a:ext cx="41079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2"/>
            <a:r>
              <a:rPr lang="en-US" dirty="0" smtClean="0">
                <a:solidFill>
                  <a:srgbClr val="FF4646"/>
                </a:solidFill>
                <a:latin typeface="Lato Black" panose="020F0A02020204030203"/>
              </a:rPr>
              <a:t>Maintainability   &amp; </a:t>
            </a:r>
            <a:r>
              <a:rPr lang="en-US" dirty="0">
                <a:solidFill>
                  <a:srgbClr val="FF4646"/>
                </a:solidFill>
                <a:latin typeface="Lato Black" panose="020F0A02020204030203"/>
              </a:rPr>
              <a:t>Extensibility</a:t>
            </a:r>
            <a:endParaRPr lang="en-US" sz="1600" dirty="0">
              <a:solidFill>
                <a:srgbClr val="FF4646"/>
              </a:solidFill>
              <a:latin typeface="Lato Black" panose="020F0A02020204030203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4073" y="1407973"/>
            <a:ext cx="7574506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sz="1500" dirty="0" smtClean="0">
                <a:solidFill>
                  <a:srgbClr val="2C3E50"/>
                </a:solidFill>
              </a:rPr>
              <a:t>- We </a:t>
            </a:r>
            <a:r>
              <a:rPr lang="en-US" sz="1500" dirty="0">
                <a:solidFill>
                  <a:srgbClr val="2C3E50"/>
                </a:solidFill>
              </a:rPr>
              <a:t>apply MVC pattern for Mobile application and Multilayer architecture for Web service.</a:t>
            </a:r>
          </a:p>
          <a:p>
            <a:pPr lvl="0"/>
            <a:r>
              <a:rPr lang="en-US" sz="1500" dirty="0" smtClean="0">
                <a:solidFill>
                  <a:srgbClr val="2C3E50"/>
                </a:solidFill>
              </a:rPr>
              <a:t>- We </a:t>
            </a:r>
            <a:r>
              <a:rPr lang="en-US" sz="1500" dirty="0">
                <a:solidFill>
                  <a:srgbClr val="2C3E50"/>
                </a:solidFill>
              </a:rPr>
              <a:t>write automation test including unit test by using JUnit and MochaJS.</a:t>
            </a:r>
          </a:p>
          <a:p>
            <a:pPr lvl="0"/>
            <a:r>
              <a:rPr lang="en-US" sz="1500" dirty="0" smtClean="0">
                <a:solidFill>
                  <a:srgbClr val="2C3E50"/>
                </a:solidFill>
              </a:rPr>
              <a:t>- Strictly </a:t>
            </a:r>
            <a:r>
              <a:rPr lang="en-US" sz="1500" dirty="0">
                <a:solidFill>
                  <a:srgbClr val="2C3E50"/>
                </a:solidFill>
              </a:rPr>
              <a:t>follow the coding convention to help improve readability of the code and make the system more maintainable.</a:t>
            </a:r>
          </a:p>
          <a:p>
            <a:pPr lvl="0"/>
            <a:r>
              <a:rPr lang="en-US" sz="1500" dirty="0" smtClean="0">
                <a:solidFill>
                  <a:srgbClr val="2C3E50"/>
                </a:solidFill>
              </a:rPr>
              <a:t>- We </a:t>
            </a:r>
            <a:r>
              <a:rPr lang="en-US" sz="1500" dirty="0">
                <a:solidFill>
                  <a:srgbClr val="2C3E50"/>
                </a:solidFill>
              </a:rPr>
              <a:t>develop the system based on Object Oriented Programming paradigm in order to increase maintainability and extensibility.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8793" y="4746714"/>
            <a:ext cx="2803815" cy="506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FF4646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Performance</a:t>
            </a:r>
            <a:endParaRPr lang="en-US" sz="2000" dirty="0">
              <a:solidFill>
                <a:srgbClr val="FF4646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8793" y="5434096"/>
            <a:ext cx="4400486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sz="1500" dirty="0" smtClean="0">
                <a:solidFill>
                  <a:srgbClr val="2C3E50"/>
                </a:solidFill>
              </a:rPr>
              <a:t>- The </a:t>
            </a:r>
            <a:r>
              <a:rPr lang="en-US" sz="1500" dirty="0">
                <a:solidFill>
                  <a:srgbClr val="2C3E50"/>
                </a:solidFill>
              </a:rPr>
              <a:t>mobile application is compatible with various versions of Android OS (5.0 and higher</a:t>
            </a:r>
            <a:r>
              <a:rPr lang="en-US" sz="1500" dirty="0" smtClean="0">
                <a:solidFill>
                  <a:srgbClr val="2C3E50"/>
                </a:solidFill>
              </a:rPr>
              <a:t>)</a:t>
            </a:r>
            <a:endParaRPr lang="en-US" sz="1500" dirty="0">
              <a:solidFill>
                <a:srgbClr val="2C3E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27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40684" y="1388364"/>
            <a:ext cx="1590548" cy="3877057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3" name="TextBox 2"/>
          <p:cNvSpPr txBox="1"/>
          <p:nvPr/>
        </p:nvSpPr>
        <p:spPr>
          <a:xfrm>
            <a:off x="775079" y="2346992"/>
            <a:ext cx="5829710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600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SOFTWARE</a:t>
            </a:r>
          </a:p>
          <a:p>
            <a:pPr algn="r">
              <a:lnSpc>
                <a:spcPct val="150000"/>
              </a:lnSpc>
            </a:pPr>
            <a:r>
              <a:rPr lang="en-US" sz="3600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DESIGN</a:t>
            </a:r>
          </a:p>
          <a:p>
            <a:pPr algn="r">
              <a:lnSpc>
                <a:spcPct val="150000"/>
              </a:lnSpc>
            </a:pPr>
            <a:r>
              <a:rPr lang="en-US" sz="3600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DESCRIPTION</a:t>
            </a:r>
            <a:endParaRPr lang="en-US" sz="4000" dirty="0">
              <a:solidFill>
                <a:srgbClr val="6DBCDB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90523" y="1445399"/>
            <a:ext cx="3176543" cy="9015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000" dirty="0">
                <a:solidFill>
                  <a:srgbClr val="FC4349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PART </a:t>
            </a:r>
            <a:r>
              <a:rPr lang="en-US" sz="4000" dirty="0" smtClean="0">
                <a:solidFill>
                  <a:srgbClr val="FC4349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5</a:t>
            </a:r>
            <a:endParaRPr lang="en-US" sz="4000" dirty="0">
              <a:solidFill>
                <a:srgbClr val="FC4349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72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27483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System Architecture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219456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" y="1636776"/>
            <a:ext cx="8906281" cy="32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0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27483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System Architecture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219456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242" y="1557337"/>
            <a:ext cx="3857508" cy="35947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109" y="1523047"/>
            <a:ext cx="3057525" cy="3629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7109" y="5413248"/>
            <a:ext cx="390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Multilayer architect for Web service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27648" y="5294376"/>
            <a:ext cx="31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MVC architect for Mobile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24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4" name="AutoShape 6"/>
          <p:cNvSpPr>
            <a:spLocks/>
          </p:cNvSpPr>
          <p:nvPr/>
        </p:nvSpPr>
        <p:spPr bwMode="auto">
          <a:xfrm flipV="1">
            <a:off x="1446663" y="3441066"/>
            <a:ext cx="7614326" cy="45719"/>
          </a:xfrm>
          <a:custGeom>
            <a:avLst/>
            <a:gdLst>
              <a:gd name="T0" fmla="*/ 10077450 w 21600"/>
              <a:gd name="T1" fmla="*/ 114300 h 21600"/>
              <a:gd name="T2" fmla="*/ 10077450 w 21600"/>
              <a:gd name="T3" fmla="*/ 114300 h 21600"/>
              <a:gd name="T4" fmla="*/ 10077450 w 21600"/>
              <a:gd name="T5" fmla="*/ 114300 h 21600"/>
              <a:gd name="T6" fmla="*/ 10077450 w 21600"/>
              <a:gd name="T7" fmla="*/ 1143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C853">
              <a:alpha val="50000"/>
            </a:srgbClr>
          </a:solidFill>
          <a:ln w="12700" cap="flat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endParaRPr lang="en-US" sz="900"/>
          </a:p>
        </p:txBody>
      </p:sp>
      <p:sp>
        <p:nvSpPr>
          <p:cNvPr id="43024" name="AutoShape 16"/>
          <p:cNvSpPr>
            <a:spLocks/>
          </p:cNvSpPr>
          <p:nvPr/>
        </p:nvSpPr>
        <p:spPr bwMode="auto">
          <a:xfrm>
            <a:off x="7724424" y="3392553"/>
            <a:ext cx="182880" cy="182880"/>
          </a:xfrm>
          <a:custGeom>
            <a:avLst/>
            <a:gdLst>
              <a:gd name="T0" fmla="*/ 369075 w 19679"/>
              <a:gd name="T1" fmla="*/ 405123 h 19679"/>
              <a:gd name="T2" fmla="*/ 369075 w 19679"/>
              <a:gd name="T3" fmla="*/ 405123 h 19679"/>
              <a:gd name="T4" fmla="*/ 369075 w 19679"/>
              <a:gd name="T5" fmla="*/ 405123 h 19679"/>
              <a:gd name="T6" fmla="*/ 369075 w 19679"/>
              <a:gd name="T7" fmla="*/ 405123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00C85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endParaRPr lang="en-US" sz="900"/>
          </a:p>
        </p:txBody>
      </p:sp>
      <p:sp>
        <p:nvSpPr>
          <p:cNvPr id="43034" name="AutoShape 26"/>
          <p:cNvSpPr>
            <a:spLocks/>
          </p:cNvSpPr>
          <p:nvPr/>
        </p:nvSpPr>
        <p:spPr bwMode="auto">
          <a:xfrm>
            <a:off x="10007600" y="3954463"/>
            <a:ext cx="2038350" cy="698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323850">
              <a:spcBef>
                <a:spcPts val="850"/>
              </a:spcBef>
              <a:defRPr/>
            </a:pPr>
            <a:endParaRPr lang="es-ES" sz="900" dirty="0">
              <a:ea typeface="ＭＳ Ｐゴシック" charset="0"/>
              <a:cs typeface="League Gothic" charset="0"/>
            </a:endParaRPr>
          </a:p>
        </p:txBody>
      </p:sp>
      <p:sp>
        <p:nvSpPr>
          <p:cNvPr id="33" name="AutoShape 16"/>
          <p:cNvSpPr>
            <a:spLocks/>
          </p:cNvSpPr>
          <p:nvPr/>
        </p:nvSpPr>
        <p:spPr bwMode="auto">
          <a:xfrm>
            <a:off x="6852933" y="3383449"/>
            <a:ext cx="182880" cy="182880"/>
          </a:xfrm>
          <a:custGeom>
            <a:avLst/>
            <a:gdLst>
              <a:gd name="T0" fmla="*/ 369075 w 19679"/>
              <a:gd name="T1" fmla="*/ 405123 h 19679"/>
              <a:gd name="T2" fmla="*/ 369075 w 19679"/>
              <a:gd name="T3" fmla="*/ 405123 h 19679"/>
              <a:gd name="T4" fmla="*/ 369075 w 19679"/>
              <a:gd name="T5" fmla="*/ 405123 h 19679"/>
              <a:gd name="T6" fmla="*/ 369075 w 19679"/>
              <a:gd name="T7" fmla="*/ 405123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00C85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endParaRPr lang="en-US" sz="900"/>
          </a:p>
        </p:txBody>
      </p:sp>
      <p:sp>
        <p:nvSpPr>
          <p:cNvPr id="34" name="AutoShape 16"/>
          <p:cNvSpPr>
            <a:spLocks/>
          </p:cNvSpPr>
          <p:nvPr/>
        </p:nvSpPr>
        <p:spPr bwMode="auto">
          <a:xfrm>
            <a:off x="6016158" y="3386650"/>
            <a:ext cx="182880" cy="182880"/>
          </a:xfrm>
          <a:custGeom>
            <a:avLst/>
            <a:gdLst>
              <a:gd name="T0" fmla="*/ 369075 w 19679"/>
              <a:gd name="T1" fmla="*/ 405123 h 19679"/>
              <a:gd name="T2" fmla="*/ 369075 w 19679"/>
              <a:gd name="T3" fmla="*/ 405123 h 19679"/>
              <a:gd name="T4" fmla="*/ 369075 w 19679"/>
              <a:gd name="T5" fmla="*/ 405123 h 19679"/>
              <a:gd name="T6" fmla="*/ 369075 w 19679"/>
              <a:gd name="T7" fmla="*/ 405123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00C85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endParaRPr lang="en-US" sz="900"/>
          </a:p>
        </p:txBody>
      </p:sp>
      <p:sp>
        <p:nvSpPr>
          <p:cNvPr id="35" name="AutoShape 16"/>
          <p:cNvSpPr>
            <a:spLocks/>
          </p:cNvSpPr>
          <p:nvPr/>
        </p:nvSpPr>
        <p:spPr bwMode="auto">
          <a:xfrm>
            <a:off x="5159598" y="3389826"/>
            <a:ext cx="182880" cy="182880"/>
          </a:xfrm>
          <a:custGeom>
            <a:avLst/>
            <a:gdLst>
              <a:gd name="T0" fmla="*/ 369075 w 19679"/>
              <a:gd name="T1" fmla="*/ 405123 h 19679"/>
              <a:gd name="T2" fmla="*/ 369075 w 19679"/>
              <a:gd name="T3" fmla="*/ 405123 h 19679"/>
              <a:gd name="T4" fmla="*/ 369075 w 19679"/>
              <a:gd name="T5" fmla="*/ 405123 h 19679"/>
              <a:gd name="T6" fmla="*/ 369075 w 19679"/>
              <a:gd name="T7" fmla="*/ 405123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00C85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endParaRPr lang="en-US" sz="900"/>
          </a:p>
        </p:txBody>
      </p:sp>
      <p:sp>
        <p:nvSpPr>
          <p:cNvPr id="36" name="AutoShape 16"/>
          <p:cNvSpPr>
            <a:spLocks/>
          </p:cNvSpPr>
          <p:nvPr/>
        </p:nvSpPr>
        <p:spPr bwMode="auto">
          <a:xfrm>
            <a:off x="4328695" y="3389826"/>
            <a:ext cx="182880" cy="182880"/>
          </a:xfrm>
          <a:custGeom>
            <a:avLst/>
            <a:gdLst>
              <a:gd name="T0" fmla="*/ 369075 w 19679"/>
              <a:gd name="T1" fmla="*/ 405123 h 19679"/>
              <a:gd name="T2" fmla="*/ 369075 w 19679"/>
              <a:gd name="T3" fmla="*/ 405123 h 19679"/>
              <a:gd name="T4" fmla="*/ 369075 w 19679"/>
              <a:gd name="T5" fmla="*/ 405123 h 19679"/>
              <a:gd name="T6" fmla="*/ 369075 w 19679"/>
              <a:gd name="T7" fmla="*/ 405123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00C85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endParaRPr lang="en-US" sz="900"/>
          </a:p>
        </p:txBody>
      </p:sp>
      <p:sp>
        <p:nvSpPr>
          <p:cNvPr id="37" name="AutoShape 16"/>
          <p:cNvSpPr>
            <a:spLocks/>
          </p:cNvSpPr>
          <p:nvPr/>
        </p:nvSpPr>
        <p:spPr bwMode="auto">
          <a:xfrm>
            <a:off x="3469906" y="3386650"/>
            <a:ext cx="182880" cy="182880"/>
          </a:xfrm>
          <a:custGeom>
            <a:avLst/>
            <a:gdLst>
              <a:gd name="T0" fmla="*/ 369075 w 19679"/>
              <a:gd name="T1" fmla="*/ 405123 h 19679"/>
              <a:gd name="T2" fmla="*/ 369075 w 19679"/>
              <a:gd name="T3" fmla="*/ 405123 h 19679"/>
              <a:gd name="T4" fmla="*/ 369075 w 19679"/>
              <a:gd name="T5" fmla="*/ 405123 h 19679"/>
              <a:gd name="T6" fmla="*/ 369075 w 19679"/>
              <a:gd name="T7" fmla="*/ 405123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00C85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endParaRPr lang="en-US" sz="900"/>
          </a:p>
        </p:txBody>
      </p:sp>
      <p:sp>
        <p:nvSpPr>
          <p:cNvPr id="38" name="AutoShape 16"/>
          <p:cNvSpPr>
            <a:spLocks/>
          </p:cNvSpPr>
          <p:nvPr/>
        </p:nvSpPr>
        <p:spPr bwMode="auto">
          <a:xfrm>
            <a:off x="2629362" y="3386650"/>
            <a:ext cx="182880" cy="182880"/>
          </a:xfrm>
          <a:custGeom>
            <a:avLst/>
            <a:gdLst>
              <a:gd name="T0" fmla="*/ 369075 w 19679"/>
              <a:gd name="T1" fmla="*/ 405123 h 19679"/>
              <a:gd name="T2" fmla="*/ 369075 w 19679"/>
              <a:gd name="T3" fmla="*/ 405123 h 19679"/>
              <a:gd name="T4" fmla="*/ 369075 w 19679"/>
              <a:gd name="T5" fmla="*/ 405123 h 19679"/>
              <a:gd name="T6" fmla="*/ 369075 w 19679"/>
              <a:gd name="T7" fmla="*/ 405123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00C85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endParaRPr lang="en-US" sz="900"/>
          </a:p>
        </p:txBody>
      </p:sp>
      <p:sp>
        <p:nvSpPr>
          <p:cNvPr id="40" name="AutoShape 16"/>
          <p:cNvSpPr>
            <a:spLocks/>
          </p:cNvSpPr>
          <p:nvPr/>
        </p:nvSpPr>
        <p:spPr bwMode="auto">
          <a:xfrm>
            <a:off x="1403647" y="3189605"/>
            <a:ext cx="548640" cy="548640"/>
          </a:xfrm>
          <a:custGeom>
            <a:avLst/>
            <a:gdLst>
              <a:gd name="T0" fmla="*/ 369075 w 19679"/>
              <a:gd name="T1" fmla="*/ 405123 h 19679"/>
              <a:gd name="T2" fmla="*/ 369075 w 19679"/>
              <a:gd name="T3" fmla="*/ 405123 h 19679"/>
              <a:gd name="T4" fmla="*/ 369075 w 19679"/>
              <a:gd name="T5" fmla="*/ 405123 h 19679"/>
              <a:gd name="T6" fmla="*/ 369075 w 19679"/>
              <a:gd name="T7" fmla="*/ 405123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00C853">
              <a:alpha val="90000"/>
            </a:srgb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>
            <a:glow>
              <a:schemeClr val="accent1">
                <a:alpha val="40000"/>
              </a:schemeClr>
            </a:glow>
            <a:reflection endPos="0" dir="5400000" sy="-100000" algn="bl" rotWithShape="0"/>
          </a:effectLst>
          <a:extLst/>
        </p:spPr>
        <p:txBody>
          <a:bodyPr lIns="0" tIns="0" rIns="0" bIns="0" anchor="ctr"/>
          <a:lstStyle/>
          <a:p>
            <a:endParaRPr lang="en-US" sz="900"/>
          </a:p>
        </p:txBody>
      </p:sp>
      <p:sp>
        <p:nvSpPr>
          <p:cNvPr id="41" name="AutoShape 16"/>
          <p:cNvSpPr>
            <a:spLocks/>
          </p:cNvSpPr>
          <p:nvPr/>
        </p:nvSpPr>
        <p:spPr bwMode="auto">
          <a:xfrm>
            <a:off x="8584437" y="3189605"/>
            <a:ext cx="548640" cy="548640"/>
          </a:xfrm>
          <a:custGeom>
            <a:avLst/>
            <a:gdLst>
              <a:gd name="T0" fmla="*/ 369075 w 19679"/>
              <a:gd name="T1" fmla="*/ 405123 h 19679"/>
              <a:gd name="T2" fmla="*/ 369075 w 19679"/>
              <a:gd name="T3" fmla="*/ 405123 h 19679"/>
              <a:gd name="T4" fmla="*/ 369075 w 19679"/>
              <a:gd name="T5" fmla="*/ 405123 h 19679"/>
              <a:gd name="T6" fmla="*/ 369075 w 19679"/>
              <a:gd name="T7" fmla="*/ 405123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00C853">
              <a:alpha val="90000"/>
            </a:srgb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>
            <a:glow>
              <a:schemeClr val="accent1">
                <a:alpha val="40000"/>
              </a:schemeClr>
            </a:glow>
            <a:reflection endPos="0" dir="5400000" sy="-100000" algn="bl" rotWithShape="0"/>
          </a:effectLst>
          <a:extLst/>
        </p:spPr>
        <p:txBody>
          <a:bodyPr lIns="0" tIns="0" rIns="0" bIns="0" anchor="ctr"/>
          <a:lstStyle/>
          <a:p>
            <a:endParaRPr lang="en-US" sz="900"/>
          </a:p>
        </p:txBody>
      </p:sp>
      <p:sp>
        <p:nvSpPr>
          <p:cNvPr id="42" name="Isosceles Triangle 41"/>
          <p:cNvSpPr/>
          <p:nvPr/>
        </p:nvSpPr>
        <p:spPr>
          <a:xfrm rot="5400000">
            <a:off x="1557229" y="3318182"/>
            <a:ext cx="295079" cy="291485"/>
          </a:xfrm>
          <a:prstGeom prst="triangle">
            <a:avLst/>
          </a:prstGeom>
          <a:solidFill>
            <a:srgbClr val="00C853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744457" y="3359311"/>
            <a:ext cx="228600" cy="231157"/>
          </a:xfrm>
          <a:prstGeom prst="rect">
            <a:avLst/>
          </a:prstGeom>
          <a:solidFill>
            <a:srgbClr val="00C853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5" name="Pentagon 44"/>
          <p:cNvSpPr/>
          <p:nvPr/>
        </p:nvSpPr>
        <p:spPr>
          <a:xfrm rot="5400000">
            <a:off x="1656958" y="1538567"/>
            <a:ext cx="2101252" cy="1512168"/>
          </a:xfrm>
          <a:prstGeom prst="homePlate">
            <a:avLst>
              <a:gd name="adj" fmla="val 34450"/>
            </a:avLst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" name="Pentagon 45"/>
          <p:cNvSpPr/>
          <p:nvPr/>
        </p:nvSpPr>
        <p:spPr>
          <a:xfrm rot="5400000">
            <a:off x="3358553" y="1514536"/>
            <a:ext cx="2101252" cy="1512168"/>
          </a:xfrm>
          <a:prstGeom prst="homePlate">
            <a:avLst>
              <a:gd name="adj" fmla="val 34450"/>
            </a:avLst>
          </a:prstGeom>
          <a:solidFill>
            <a:srgbClr val="FFBE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7" name="Pentagon 46"/>
          <p:cNvSpPr/>
          <p:nvPr/>
        </p:nvSpPr>
        <p:spPr>
          <a:xfrm rot="16200000">
            <a:off x="2516534" y="3910803"/>
            <a:ext cx="2101252" cy="1512168"/>
          </a:xfrm>
          <a:prstGeom prst="homePlate">
            <a:avLst>
              <a:gd name="adj" fmla="val 34450"/>
            </a:avLst>
          </a:prstGeom>
          <a:solidFill>
            <a:srgbClr val="ED87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8" name="Pentagon 47"/>
          <p:cNvSpPr/>
          <p:nvPr/>
        </p:nvSpPr>
        <p:spPr>
          <a:xfrm rot="16200000">
            <a:off x="4212103" y="3910803"/>
            <a:ext cx="2101252" cy="1512168"/>
          </a:xfrm>
          <a:prstGeom prst="homePlate">
            <a:avLst>
              <a:gd name="adj" fmla="val 34450"/>
            </a:avLst>
          </a:prstGeom>
          <a:solidFill>
            <a:srgbClr val="5A9BF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9" name="Pentagon 48"/>
          <p:cNvSpPr/>
          <p:nvPr/>
        </p:nvSpPr>
        <p:spPr>
          <a:xfrm rot="5400000">
            <a:off x="5060148" y="1518805"/>
            <a:ext cx="2101252" cy="1512168"/>
          </a:xfrm>
          <a:prstGeom prst="homePlate">
            <a:avLst>
              <a:gd name="adj" fmla="val 34450"/>
            </a:avLst>
          </a:prstGeom>
          <a:solidFill>
            <a:srgbClr val="4478B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0" name="Pentagon 49"/>
          <p:cNvSpPr/>
          <p:nvPr/>
        </p:nvSpPr>
        <p:spPr>
          <a:xfrm rot="16200000">
            <a:off x="5907672" y="3912247"/>
            <a:ext cx="2101252" cy="1512168"/>
          </a:xfrm>
          <a:prstGeom prst="homePlate">
            <a:avLst>
              <a:gd name="adj" fmla="val 34450"/>
            </a:avLst>
          </a:prstGeom>
          <a:solidFill>
            <a:srgbClr val="FD4D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2" name="Pentagon 51"/>
          <p:cNvSpPr/>
          <p:nvPr/>
        </p:nvSpPr>
        <p:spPr>
          <a:xfrm rot="5400000">
            <a:off x="6759961" y="1518805"/>
            <a:ext cx="2101252" cy="1512168"/>
          </a:xfrm>
          <a:prstGeom prst="homePlate">
            <a:avLst>
              <a:gd name="adj" fmla="val 34450"/>
            </a:avLst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937193" y="1385922"/>
            <a:ext cx="15544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637956" y="1379910"/>
            <a:ext cx="15544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prstClr val="white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333779" y="1379809"/>
            <a:ext cx="15544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prstClr val="white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51372" y="1379809"/>
            <a:ext cx="15544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prstClr val="white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802484" y="5439929"/>
            <a:ext cx="15544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prstClr val="white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506901" y="5439929"/>
            <a:ext cx="15544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prstClr val="white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200242" y="5439929"/>
            <a:ext cx="1554480" cy="7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prstClr val="white"/>
              </a:solidFill>
            </a:endParaRPr>
          </a:p>
        </p:txBody>
      </p:sp>
      <p:sp>
        <p:nvSpPr>
          <p:cNvPr id="66" name="TextBox 31"/>
          <p:cNvSpPr txBox="1">
            <a:spLocks noChangeArrowheads="1"/>
          </p:cNvSpPr>
          <p:nvPr/>
        </p:nvSpPr>
        <p:spPr bwMode="auto">
          <a:xfrm>
            <a:off x="2776699" y="4867360"/>
            <a:ext cx="1580924" cy="33855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>
                <a:solidFill>
                  <a:schemeClr val="bg1"/>
                </a:solidFill>
                <a:latin typeface="Lato" panose="020F0502020204030203" pitchFamily="34" charset="0"/>
                <a:cs typeface="Calibri"/>
              </a:rPr>
              <a:t>Introduction</a:t>
            </a:r>
            <a:endParaRPr lang="id-ID" sz="1600" b="1" dirty="0">
              <a:solidFill>
                <a:schemeClr val="bg1"/>
              </a:solidFill>
              <a:latin typeface="Lato" panose="020F0502020204030203" pitchFamily="34" charset="0"/>
              <a:cs typeface="Calibri"/>
            </a:endParaRPr>
          </a:p>
        </p:txBody>
      </p:sp>
      <p:sp>
        <p:nvSpPr>
          <p:cNvPr id="67" name="TextBox 31"/>
          <p:cNvSpPr txBox="1">
            <a:spLocks noChangeArrowheads="1"/>
          </p:cNvSpPr>
          <p:nvPr/>
        </p:nvSpPr>
        <p:spPr bwMode="auto">
          <a:xfrm>
            <a:off x="1998340" y="1721063"/>
            <a:ext cx="138410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 smtClean="0">
                <a:solidFill>
                  <a:schemeClr val="bg1"/>
                </a:solidFill>
                <a:latin typeface="Lato" panose="020F0502020204030203" pitchFamily="34" charset="0"/>
                <a:cs typeface="Calibri"/>
              </a:rPr>
              <a:t>Acknowledgement</a:t>
            </a:r>
            <a:endParaRPr lang="id-ID" sz="1600" b="1" dirty="0">
              <a:solidFill>
                <a:schemeClr val="bg1"/>
              </a:solidFill>
              <a:latin typeface="Lato" panose="020F0502020204030203" pitchFamily="34" charset="0"/>
              <a:cs typeface="Calibri"/>
            </a:endParaRPr>
          </a:p>
        </p:txBody>
      </p:sp>
      <p:sp>
        <p:nvSpPr>
          <p:cNvPr id="68" name="TextBox 31"/>
          <p:cNvSpPr txBox="1">
            <a:spLocks noChangeArrowheads="1"/>
          </p:cNvSpPr>
          <p:nvPr/>
        </p:nvSpPr>
        <p:spPr bwMode="auto">
          <a:xfrm>
            <a:off x="3652666" y="1690391"/>
            <a:ext cx="1580924" cy="83099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 smtClean="0">
                <a:solidFill>
                  <a:schemeClr val="bg1"/>
                </a:solidFill>
                <a:latin typeface="Lato" panose="020F0502020204030203" pitchFamily="34" charset="0"/>
                <a:cs typeface="Calibri"/>
              </a:rPr>
              <a:t>Project management plan</a:t>
            </a:r>
            <a:endParaRPr lang="id-ID" sz="1600" b="1" dirty="0">
              <a:solidFill>
                <a:schemeClr val="bg1"/>
              </a:solidFill>
              <a:latin typeface="Lato" panose="020F0502020204030203" pitchFamily="34" charset="0"/>
              <a:cs typeface="Calibri"/>
            </a:endParaRPr>
          </a:p>
        </p:txBody>
      </p:sp>
      <p:sp>
        <p:nvSpPr>
          <p:cNvPr id="69" name="TextBox 31"/>
          <p:cNvSpPr txBox="1">
            <a:spLocks noChangeArrowheads="1"/>
          </p:cNvSpPr>
          <p:nvPr/>
        </p:nvSpPr>
        <p:spPr bwMode="auto">
          <a:xfrm>
            <a:off x="4509145" y="4595458"/>
            <a:ext cx="1580924" cy="83099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 smtClean="0">
                <a:solidFill>
                  <a:schemeClr val="bg1"/>
                </a:solidFill>
                <a:latin typeface="Lato" panose="020F0502020204030203" pitchFamily="34" charset="0"/>
                <a:cs typeface="Calibri"/>
              </a:rPr>
              <a:t>Software</a:t>
            </a:r>
          </a:p>
          <a:p>
            <a:pPr algn="ctr" eaLnBrk="1" hangingPunct="1"/>
            <a:r>
              <a:rPr lang="en-US" sz="1600" b="1" dirty="0" smtClean="0">
                <a:solidFill>
                  <a:schemeClr val="bg1"/>
                </a:solidFill>
                <a:latin typeface="Lato" panose="020F0502020204030203" pitchFamily="34" charset="0"/>
                <a:cs typeface="Calibri"/>
              </a:rPr>
              <a:t>Requirement</a:t>
            </a:r>
            <a:endParaRPr lang="en-US" sz="1600" b="1" dirty="0">
              <a:solidFill>
                <a:schemeClr val="bg1"/>
              </a:solidFill>
              <a:latin typeface="Lato" panose="020F0502020204030203" pitchFamily="34" charset="0"/>
              <a:cs typeface="Calibri"/>
            </a:endParaRPr>
          </a:p>
          <a:p>
            <a:pPr algn="ctr" eaLnBrk="1" hangingPunct="1"/>
            <a:r>
              <a:rPr lang="en-US" sz="1600" b="1" dirty="0" smtClean="0">
                <a:solidFill>
                  <a:schemeClr val="bg1"/>
                </a:solidFill>
                <a:latin typeface="Lato" panose="020F0502020204030203" pitchFamily="34" charset="0"/>
                <a:cs typeface="Calibri"/>
              </a:rPr>
              <a:t>Specification</a:t>
            </a:r>
            <a:endParaRPr lang="id-ID" sz="1600" b="1" dirty="0">
              <a:solidFill>
                <a:schemeClr val="bg1"/>
              </a:solidFill>
              <a:latin typeface="Lato" panose="020F0502020204030203" pitchFamily="34" charset="0"/>
              <a:cs typeface="Calibri"/>
            </a:endParaRPr>
          </a:p>
        </p:txBody>
      </p:sp>
      <p:sp>
        <p:nvSpPr>
          <p:cNvPr id="70" name="TextBox 31"/>
          <p:cNvSpPr txBox="1">
            <a:spLocks noChangeArrowheads="1"/>
          </p:cNvSpPr>
          <p:nvPr/>
        </p:nvSpPr>
        <p:spPr bwMode="auto">
          <a:xfrm>
            <a:off x="5308791" y="1533572"/>
            <a:ext cx="1580924" cy="83099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 smtClean="0">
                <a:solidFill>
                  <a:schemeClr val="bg1"/>
                </a:solidFill>
                <a:latin typeface="Lato" panose="020F0502020204030203" pitchFamily="34" charset="0"/>
                <a:cs typeface="Calibri"/>
              </a:rPr>
              <a:t>Software</a:t>
            </a:r>
          </a:p>
          <a:p>
            <a:pPr algn="ctr" eaLnBrk="1" hangingPunct="1"/>
            <a:r>
              <a:rPr lang="en-US" sz="1600" b="1" dirty="0" smtClean="0">
                <a:solidFill>
                  <a:schemeClr val="bg1"/>
                </a:solidFill>
                <a:latin typeface="Lato" panose="020F0502020204030203" pitchFamily="34" charset="0"/>
                <a:cs typeface="Calibri"/>
              </a:rPr>
              <a:t>Design</a:t>
            </a:r>
            <a:endParaRPr lang="en-US" sz="1600" b="1" dirty="0">
              <a:solidFill>
                <a:schemeClr val="bg1"/>
              </a:solidFill>
              <a:latin typeface="Lato" panose="020F0502020204030203" pitchFamily="34" charset="0"/>
              <a:cs typeface="Calibri"/>
            </a:endParaRPr>
          </a:p>
          <a:p>
            <a:pPr algn="ctr" eaLnBrk="1" hangingPunct="1"/>
            <a:r>
              <a:rPr lang="en-US" sz="1600" b="1" dirty="0" smtClean="0">
                <a:solidFill>
                  <a:schemeClr val="bg1"/>
                </a:solidFill>
                <a:latin typeface="Lato" panose="020F0502020204030203" pitchFamily="34" charset="0"/>
                <a:cs typeface="Calibri"/>
              </a:rPr>
              <a:t>Description</a:t>
            </a:r>
            <a:endParaRPr lang="id-ID" sz="1600" b="1" dirty="0">
              <a:solidFill>
                <a:schemeClr val="bg1"/>
              </a:solidFill>
              <a:latin typeface="Lato" panose="020F0502020204030203" pitchFamily="34" charset="0"/>
              <a:cs typeface="Calibri"/>
            </a:endParaRPr>
          </a:p>
        </p:txBody>
      </p:sp>
      <p:sp>
        <p:nvSpPr>
          <p:cNvPr id="71" name="TextBox 31"/>
          <p:cNvSpPr txBox="1">
            <a:spLocks noChangeArrowheads="1"/>
          </p:cNvSpPr>
          <p:nvPr/>
        </p:nvSpPr>
        <p:spPr bwMode="auto">
          <a:xfrm>
            <a:off x="6176912" y="4612286"/>
            <a:ext cx="1580924" cy="83099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 smtClean="0">
                <a:solidFill>
                  <a:schemeClr val="bg1"/>
                </a:solidFill>
                <a:latin typeface="Lato" panose="020F0502020204030203" pitchFamily="34" charset="0"/>
                <a:cs typeface="Calibri"/>
              </a:rPr>
              <a:t>Software</a:t>
            </a:r>
          </a:p>
          <a:p>
            <a:pPr algn="ctr" eaLnBrk="1" hangingPunct="1"/>
            <a:r>
              <a:rPr lang="en-US" sz="1600" b="1" dirty="0" smtClean="0">
                <a:solidFill>
                  <a:schemeClr val="bg1"/>
                </a:solidFill>
                <a:latin typeface="Lato" panose="020F0502020204030203" pitchFamily="34" charset="0"/>
                <a:cs typeface="Calibri"/>
              </a:rPr>
              <a:t>Testing</a:t>
            </a:r>
            <a:endParaRPr lang="en-US" sz="1600" b="1" dirty="0">
              <a:solidFill>
                <a:schemeClr val="bg1"/>
              </a:solidFill>
              <a:latin typeface="Lato" panose="020F0502020204030203" pitchFamily="34" charset="0"/>
              <a:cs typeface="Calibri"/>
            </a:endParaRPr>
          </a:p>
          <a:p>
            <a:pPr algn="ctr" eaLnBrk="1" hangingPunct="1"/>
            <a:endParaRPr lang="id-ID" sz="1600" b="1" dirty="0">
              <a:solidFill>
                <a:schemeClr val="bg1"/>
              </a:solidFill>
              <a:latin typeface="Lato" panose="020F0502020204030203" pitchFamily="34" charset="0"/>
              <a:cs typeface="Calibri"/>
            </a:endParaRPr>
          </a:p>
        </p:txBody>
      </p:sp>
      <p:sp>
        <p:nvSpPr>
          <p:cNvPr id="72" name="TextBox 31"/>
          <p:cNvSpPr txBox="1">
            <a:spLocks noChangeArrowheads="1"/>
          </p:cNvSpPr>
          <p:nvPr/>
        </p:nvSpPr>
        <p:spPr bwMode="auto">
          <a:xfrm>
            <a:off x="7033243" y="1611514"/>
            <a:ext cx="1580924" cy="83099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 dirty="0" smtClean="0">
                <a:solidFill>
                  <a:schemeClr val="bg1"/>
                </a:solidFill>
                <a:latin typeface="Lato" panose="020F0502020204030203" pitchFamily="34" charset="0"/>
                <a:cs typeface="Calibri"/>
              </a:rPr>
              <a:t>Demo</a:t>
            </a:r>
          </a:p>
          <a:p>
            <a:pPr algn="ctr" eaLnBrk="1" hangingPunct="1"/>
            <a:r>
              <a:rPr lang="en-US" sz="1600" b="1" dirty="0" smtClean="0">
                <a:solidFill>
                  <a:schemeClr val="bg1"/>
                </a:solidFill>
                <a:latin typeface="Lato" panose="020F0502020204030203" pitchFamily="34" charset="0"/>
                <a:cs typeface="Calibri"/>
              </a:rPr>
              <a:t>Q &amp; A</a:t>
            </a:r>
            <a:endParaRPr lang="en-US" sz="1600" b="1" dirty="0">
              <a:solidFill>
                <a:schemeClr val="bg1"/>
              </a:solidFill>
              <a:latin typeface="Lato" panose="020F0502020204030203" pitchFamily="34" charset="0"/>
              <a:cs typeface="Calibri"/>
            </a:endParaRPr>
          </a:p>
          <a:p>
            <a:pPr algn="ctr" eaLnBrk="1" hangingPunct="1"/>
            <a:endParaRPr lang="id-ID" sz="1600" b="1" dirty="0">
              <a:solidFill>
                <a:schemeClr val="bg1"/>
              </a:solidFill>
              <a:latin typeface="Lato" panose="020F0502020204030203" pitchFamily="34" charset="0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5400" y="3738245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66662" y="3738245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Finish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1200" y="322521"/>
            <a:ext cx="1242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Outline</a:t>
            </a:r>
            <a:endParaRPr lang="en-US" b="1" dirty="0"/>
          </a:p>
        </p:txBody>
      </p:sp>
      <p:cxnSp>
        <p:nvCxnSpPr>
          <p:cNvPr id="78" name="Straight Connector 77"/>
          <p:cNvCxnSpPr/>
          <p:nvPr/>
        </p:nvCxnSpPr>
        <p:spPr>
          <a:xfrm>
            <a:off x="1104073" y="757561"/>
            <a:ext cx="64008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951" y="2516164"/>
            <a:ext cx="524257" cy="542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17" y="3964722"/>
            <a:ext cx="524257" cy="542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99" y="2516164"/>
            <a:ext cx="524257" cy="542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909" y="3964722"/>
            <a:ext cx="524257" cy="5425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54" y="2515057"/>
            <a:ext cx="524257" cy="542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169" y="3964722"/>
            <a:ext cx="524257" cy="5425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576" y="2516164"/>
            <a:ext cx="524257" cy="5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671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2824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Component Diagram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219456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39" y="920155"/>
            <a:ext cx="3739515" cy="5126311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835" y="757561"/>
            <a:ext cx="3720479" cy="2257422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835" y="3483310"/>
            <a:ext cx="3522670" cy="29097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03320" y="6182435"/>
            <a:ext cx="138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2C3E50"/>
                </a:solidFill>
              </a:rPr>
              <a:t>MTA System</a:t>
            </a:r>
            <a:endParaRPr lang="en-US" dirty="0">
              <a:solidFill>
                <a:srgbClr val="2C3E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63912" y="3014983"/>
            <a:ext cx="1880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2C3E50"/>
                </a:solidFill>
              </a:rPr>
              <a:t>Mobile Application</a:t>
            </a:r>
            <a:endParaRPr lang="en-US" sz="1600" dirty="0">
              <a:solidFill>
                <a:srgbClr val="2C3E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63911" y="6397381"/>
            <a:ext cx="1669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2C3E50"/>
                </a:solidFill>
              </a:rPr>
              <a:t>Web Application</a:t>
            </a:r>
            <a:endParaRPr lang="en-US" sz="1600" dirty="0">
              <a:solidFill>
                <a:srgbClr val="2C3E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02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19636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Class Diagram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137160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98081" y="-912634"/>
            <a:ext cx="5131981" cy="88365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64992" y="6071616"/>
            <a:ext cx="234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 Class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19636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Class Diagram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137160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035808" y="6080760"/>
            <a:ext cx="358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 Application Class Diagram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00" y="881705"/>
            <a:ext cx="8473112" cy="509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19636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Class Diagram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137160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035808" y="6080760"/>
            <a:ext cx="334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Application Class Diagram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905255"/>
            <a:ext cx="8805672" cy="527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1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2309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Database Design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182880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00" y="1069848"/>
            <a:ext cx="8171360" cy="51986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0" t="31971" r="53630" b="31971"/>
          <a:stretch/>
        </p:blipFill>
        <p:spPr>
          <a:xfrm>
            <a:off x="2795712" y="2731924"/>
            <a:ext cx="1874521" cy="1874521"/>
          </a:xfrm>
          <a:prstGeom prst="ellipse">
            <a:avLst/>
          </a:prstGeom>
        </p:spPr>
      </p:pic>
      <p:sp>
        <p:nvSpPr>
          <p:cNvPr id="7" name="Oval 6"/>
          <p:cNvSpPr/>
          <p:nvPr/>
        </p:nvSpPr>
        <p:spPr>
          <a:xfrm>
            <a:off x="2795713" y="2731925"/>
            <a:ext cx="1874520" cy="18745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3" t="-6008" r="-2052" b="52276"/>
          <a:stretch/>
        </p:blipFill>
        <p:spPr>
          <a:xfrm>
            <a:off x="3233988" y="757561"/>
            <a:ext cx="5986211" cy="2793359"/>
          </a:xfrm>
          <a:prstGeom prst="ellipse">
            <a:avLst/>
          </a:prstGeom>
        </p:spPr>
      </p:pic>
      <p:sp>
        <p:nvSpPr>
          <p:cNvPr id="9" name="Oval 8"/>
          <p:cNvSpPr/>
          <p:nvPr/>
        </p:nvSpPr>
        <p:spPr>
          <a:xfrm>
            <a:off x="3190358" y="757561"/>
            <a:ext cx="6029841" cy="2793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6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9" grpId="0" animBg="1"/>
      <p:bldP spid="9" grpId="1" animBg="1"/>
      <p:bldP spid="9" grpId="2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40684" y="1388364"/>
            <a:ext cx="1590548" cy="3877057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3" name="TextBox 2"/>
          <p:cNvSpPr txBox="1"/>
          <p:nvPr/>
        </p:nvSpPr>
        <p:spPr>
          <a:xfrm>
            <a:off x="824165" y="2289957"/>
            <a:ext cx="582971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600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SOFTWARE</a:t>
            </a:r>
          </a:p>
          <a:p>
            <a:pPr algn="r">
              <a:lnSpc>
                <a:spcPct val="150000"/>
              </a:lnSpc>
            </a:pPr>
            <a:r>
              <a:rPr lang="en-US" sz="3600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TESTING</a:t>
            </a:r>
            <a:endParaRPr lang="en-US" sz="4000" dirty="0">
              <a:solidFill>
                <a:srgbClr val="6DBCDB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77332" y="1388364"/>
            <a:ext cx="3176543" cy="9015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000" dirty="0">
                <a:solidFill>
                  <a:srgbClr val="FC4349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PART </a:t>
            </a:r>
            <a:r>
              <a:rPr lang="en-US" sz="4000" dirty="0" smtClean="0">
                <a:solidFill>
                  <a:srgbClr val="FC4349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6</a:t>
            </a:r>
            <a:endParaRPr lang="en-US" sz="4000" dirty="0">
              <a:solidFill>
                <a:srgbClr val="FC4349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26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1959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Testing model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146304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76861" y="940726"/>
            <a:ext cx="4018496" cy="5678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V-model in testing</a:t>
            </a:r>
            <a:endParaRPr lang="en-US" sz="2400">
              <a:solidFill>
                <a:srgbClr val="6DBCDB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743888" y="1679765"/>
            <a:ext cx="6684443" cy="485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3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207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Testing tools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128016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0961" y="1398063"/>
            <a:ext cx="922282" cy="90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81200" y="2447983"/>
            <a:ext cx="220228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 / </a:t>
            </a:r>
            <a:r>
              <a:rPr lang="en-US" sz="1400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Microsoft Excel /</a:t>
            </a:r>
            <a:endParaRPr lang="en-US" sz="1400" dirty="0">
              <a:solidFill>
                <a:srgbClr val="2C3E50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137" y="1252184"/>
            <a:ext cx="1056254" cy="10515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509" y="1252184"/>
            <a:ext cx="1097280" cy="1097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79751" y="2448969"/>
            <a:ext cx="220228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 / </a:t>
            </a:r>
            <a:r>
              <a:rPr lang="en-US" sz="1400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Visual Studio Code /</a:t>
            </a:r>
            <a:endParaRPr lang="en-US" sz="1400" dirty="0">
              <a:solidFill>
                <a:srgbClr val="2C3E50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78302" y="2502593"/>
            <a:ext cx="220228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 / </a:t>
            </a:r>
            <a:r>
              <a:rPr lang="en-US" sz="1400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Android Studio /</a:t>
            </a:r>
            <a:endParaRPr lang="en-US" sz="1400" dirty="0">
              <a:solidFill>
                <a:srgbClr val="2C3E50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502" y="3706505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764" y="3706505"/>
            <a:ext cx="1143000" cy="1143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18493" y="2710342"/>
            <a:ext cx="2027217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cs typeface="Lato Black" panose="020F0A02020204030203" pitchFamily="34" charset="0"/>
              </a:rPr>
              <a:t>Manage test case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Lato" panose="020F05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86171" y="2688862"/>
            <a:ext cx="2027217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cs typeface="Lato Black" panose="020F0A02020204030203" pitchFamily="34" charset="0"/>
              </a:rPr>
              <a:t>Server test</a:t>
            </a:r>
            <a:endParaRPr lang="en-US" dirty="0">
              <a:solidFill>
                <a:schemeClr val="bg1">
                  <a:lumMod val="75000"/>
                </a:schemeClr>
              </a:solidFill>
              <a:latin typeface="Lato" panose="020F05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17702" y="2710342"/>
            <a:ext cx="2523484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cs typeface="Lato Black" panose="020F0A02020204030203" pitchFamily="34" charset="0"/>
              </a:rPr>
              <a:t>Mobile application test</a:t>
            </a:r>
            <a:endParaRPr lang="en-US" dirty="0">
              <a:solidFill>
                <a:schemeClr val="bg1">
                  <a:lumMod val="75000"/>
                </a:schemeClr>
              </a:solidFill>
              <a:latin typeface="Lato" panose="020F05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8268" y="5300365"/>
            <a:ext cx="215521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cs typeface="Lato Black" panose="020F0A02020204030203" pitchFamily="34" charset="0"/>
              </a:rPr>
              <a:t>Web application test</a:t>
            </a:r>
            <a:endParaRPr lang="en-US" dirty="0">
              <a:solidFill>
                <a:schemeClr val="bg1">
                  <a:lumMod val="75000"/>
                </a:schemeClr>
              </a:solidFill>
              <a:latin typeface="Lato" panose="020F05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86655" y="5105401"/>
            <a:ext cx="2027217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Lato" panose="020F0502020204030203" pitchFamily="34" charset="0"/>
                <a:cs typeface="Lato Black" panose="020F0A02020204030203" pitchFamily="34" charset="0"/>
              </a:rPr>
              <a:t>API test</a:t>
            </a:r>
            <a:endParaRPr lang="en-US" dirty="0">
              <a:solidFill>
                <a:schemeClr val="bg1">
                  <a:lumMod val="75000"/>
                </a:schemeClr>
              </a:solidFill>
              <a:latin typeface="Lato" panose="020F05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1200" y="4884867"/>
            <a:ext cx="220228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 / </a:t>
            </a:r>
            <a:r>
              <a:rPr lang="en-US" sz="1400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Google Chrome /</a:t>
            </a:r>
            <a:endParaRPr lang="en-US" sz="1400" dirty="0">
              <a:solidFill>
                <a:srgbClr val="2C3E50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99121" y="4925705"/>
            <a:ext cx="2202284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 / </a:t>
            </a:r>
            <a:r>
              <a:rPr lang="en-US" sz="1400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Postman /</a:t>
            </a:r>
            <a:endParaRPr lang="en-US" sz="1400" dirty="0">
              <a:solidFill>
                <a:srgbClr val="2C3E50"/>
              </a:solidFill>
              <a:latin typeface="Lato Medium" panose="020F0602020204030203" pitchFamily="34" charset="0"/>
              <a:cs typeface="Lato Medium" panose="020F06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45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2796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Testing environment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228600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27615" y="966080"/>
            <a:ext cx="2803815" cy="506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FF4646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Computer:</a:t>
            </a:r>
            <a:endParaRPr lang="en-US" sz="2000" dirty="0">
              <a:solidFill>
                <a:srgbClr val="FF4646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15" y="1654266"/>
            <a:ext cx="1371600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44430" y="1793762"/>
            <a:ext cx="2573999" cy="10926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sz="1600" dirty="0" smtClean="0"/>
              <a:t>Windows 7</a:t>
            </a:r>
            <a:endParaRPr lang="en-US" sz="1600" dirty="0"/>
          </a:p>
          <a:p>
            <a:pPr lvl="0"/>
            <a:r>
              <a:rPr lang="en-US" sz="1600" dirty="0" smtClean="0">
                <a:solidFill>
                  <a:srgbClr val="2C3E50"/>
                </a:solidFill>
              </a:rPr>
              <a:t>CPU</a:t>
            </a:r>
            <a:r>
              <a:rPr lang="en-US" sz="1600" dirty="0">
                <a:solidFill>
                  <a:srgbClr val="2C3E50"/>
                </a:solidFill>
              </a:rPr>
              <a:t>: Intel Core </a:t>
            </a:r>
            <a:r>
              <a:rPr lang="en-US" sz="1600" dirty="0" smtClean="0">
                <a:solidFill>
                  <a:srgbClr val="2C3E50"/>
                </a:solidFill>
              </a:rPr>
              <a:t>i5-4200U</a:t>
            </a:r>
            <a:endParaRPr lang="en-US" sz="1600" dirty="0">
              <a:solidFill>
                <a:srgbClr val="2C3E50"/>
              </a:solidFill>
            </a:endParaRPr>
          </a:p>
          <a:p>
            <a:r>
              <a:rPr lang="en-US" sz="1600" dirty="0">
                <a:solidFill>
                  <a:srgbClr val="2C3E50"/>
                </a:solidFill>
              </a:rPr>
              <a:t>RAM: 4 GB</a:t>
            </a:r>
          </a:p>
          <a:p>
            <a:r>
              <a:rPr lang="en-US" sz="1600" dirty="0">
                <a:solidFill>
                  <a:srgbClr val="2C3E50"/>
                </a:solidFill>
              </a:rPr>
              <a:t>Graphics: Intel HD 4400</a:t>
            </a:r>
            <a:endParaRPr lang="en-US" sz="1500" dirty="0">
              <a:solidFill>
                <a:srgbClr val="2C3E5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878" y="1654266"/>
            <a:ext cx="1371600" cy="1371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86693" y="1809151"/>
            <a:ext cx="2573999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sz="1500" dirty="0" smtClean="0"/>
              <a:t>Windows 10</a:t>
            </a:r>
            <a:endParaRPr lang="en-US" sz="1500" dirty="0"/>
          </a:p>
          <a:p>
            <a:pPr lvl="0"/>
            <a:r>
              <a:rPr lang="en-US" sz="1600" dirty="0">
                <a:solidFill>
                  <a:srgbClr val="2C3E50"/>
                </a:solidFill>
              </a:rPr>
              <a:t>CPU: Intel Core </a:t>
            </a:r>
            <a:r>
              <a:rPr lang="en-US" sz="1600" dirty="0" smtClean="0">
                <a:solidFill>
                  <a:srgbClr val="2C3E50"/>
                </a:solidFill>
              </a:rPr>
              <a:t>i5-3337U</a:t>
            </a:r>
          </a:p>
          <a:p>
            <a:pPr lvl="0"/>
            <a:r>
              <a:rPr lang="en-US" sz="1600" dirty="0" smtClean="0">
                <a:solidFill>
                  <a:srgbClr val="2C3E50"/>
                </a:solidFill>
              </a:rPr>
              <a:t>RAM</a:t>
            </a:r>
            <a:r>
              <a:rPr lang="en-US" sz="1600" dirty="0">
                <a:solidFill>
                  <a:srgbClr val="2C3E50"/>
                </a:solidFill>
              </a:rPr>
              <a:t>: 8 GB</a:t>
            </a:r>
          </a:p>
          <a:p>
            <a:r>
              <a:rPr lang="en-US" sz="1600" dirty="0">
                <a:solidFill>
                  <a:srgbClr val="2C3E50"/>
                </a:solidFill>
              </a:rPr>
              <a:t>Graphics: Intel HD 4000</a:t>
            </a:r>
            <a:endParaRPr lang="en-US" sz="1500" dirty="0">
              <a:solidFill>
                <a:srgbClr val="2C3E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7307" y="3534134"/>
            <a:ext cx="2803815" cy="506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FF4646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Mobile:</a:t>
            </a:r>
            <a:endParaRPr lang="en-US" sz="2000" dirty="0">
              <a:solidFill>
                <a:srgbClr val="FF4646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pic>
        <p:nvPicPr>
          <p:cNvPr id="3076" name="Picture 4" descr="Image result for mob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14" y="454371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4430" y="4551404"/>
            <a:ext cx="2573999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sz="1600" dirty="0"/>
              <a:t>Samsung Galaxy S7 Edge</a:t>
            </a:r>
            <a:endParaRPr lang="en-US" sz="1600" dirty="0" smtClean="0"/>
          </a:p>
          <a:p>
            <a:pPr lvl="0"/>
            <a:r>
              <a:rPr lang="en-US" sz="1600" dirty="0" smtClean="0">
                <a:solidFill>
                  <a:srgbClr val="2C3E50"/>
                </a:solidFill>
              </a:rPr>
              <a:t>Android 8.0 (Oreo)</a:t>
            </a:r>
            <a:endParaRPr lang="en-US" sz="1600" dirty="0">
              <a:solidFill>
                <a:srgbClr val="2C3E50"/>
              </a:solidFill>
            </a:endParaRPr>
          </a:p>
          <a:p>
            <a:r>
              <a:rPr lang="en-US" sz="1600" dirty="0">
                <a:solidFill>
                  <a:srgbClr val="2C3E50"/>
                </a:solidFill>
              </a:rPr>
              <a:t>CPU: Quad-core G9350</a:t>
            </a:r>
          </a:p>
          <a:p>
            <a:r>
              <a:rPr lang="en-US" sz="1600" dirty="0">
                <a:solidFill>
                  <a:srgbClr val="2C3E50"/>
                </a:solidFill>
              </a:rPr>
              <a:t>RAM: 4 GB </a:t>
            </a:r>
          </a:p>
        </p:txBody>
      </p:sp>
      <p:pic>
        <p:nvPicPr>
          <p:cNvPr id="21" name="Picture 4" descr="Image result for mobi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878" y="454371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886694" y="4551403"/>
            <a:ext cx="2573999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sz="1600" dirty="0"/>
              <a:t>Asus Zenfone </a:t>
            </a:r>
            <a:r>
              <a:rPr lang="en-US" sz="1600" dirty="0" smtClean="0"/>
              <a:t>2</a:t>
            </a:r>
          </a:p>
          <a:p>
            <a:r>
              <a:rPr lang="en-US" sz="1600" dirty="0">
                <a:solidFill>
                  <a:srgbClr val="2C3E50"/>
                </a:solidFill>
              </a:rPr>
              <a:t>Android 5.0 (Lollipop</a:t>
            </a:r>
            <a:r>
              <a:rPr lang="en-US" sz="1600" dirty="0" smtClean="0">
                <a:solidFill>
                  <a:srgbClr val="2C3E50"/>
                </a:solidFill>
              </a:rPr>
              <a:t>)</a:t>
            </a:r>
            <a:endParaRPr lang="en-US" sz="1600" dirty="0"/>
          </a:p>
          <a:p>
            <a:r>
              <a:rPr lang="en-US" sz="1600" dirty="0">
                <a:solidFill>
                  <a:srgbClr val="2C3E50"/>
                </a:solidFill>
              </a:rPr>
              <a:t>CPU: Intel Atom Z3580</a:t>
            </a:r>
          </a:p>
          <a:p>
            <a:r>
              <a:rPr lang="en-US" sz="1600" dirty="0">
                <a:solidFill>
                  <a:srgbClr val="2C3E50"/>
                </a:solidFill>
              </a:rPr>
              <a:t>RAM: 4 </a:t>
            </a:r>
            <a:r>
              <a:rPr lang="en-US" sz="1600" dirty="0" smtClean="0">
                <a:solidFill>
                  <a:srgbClr val="2C3E50"/>
                </a:solidFill>
              </a:rPr>
              <a:t>GB</a:t>
            </a:r>
            <a:endParaRPr lang="en-US" sz="1600" dirty="0">
              <a:solidFill>
                <a:srgbClr val="2C3E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18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2521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Testing process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155448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9" y="1473959"/>
            <a:ext cx="9058042" cy="364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2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40684" y="1388364"/>
            <a:ext cx="1590548" cy="3877057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3" name="TextBox 2"/>
          <p:cNvSpPr txBox="1"/>
          <p:nvPr/>
        </p:nvSpPr>
        <p:spPr>
          <a:xfrm>
            <a:off x="824165" y="2404027"/>
            <a:ext cx="5829710" cy="8206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600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ACKNOWLEDGEMENT</a:t>
            </a:r>
            <a:endParaRPr lang="en-US" sz="4000" dirty="0">
              <a:solidFill>
                <a:srgbClr val="6DBCDB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90523" y="1388364"/>
            <a:ext cx="3176543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000" dirty="0">
                <a:solidFill>
                  <a:srgbClr val="FC4349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246773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3513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Testing stages &amp; types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237744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36" y="1905094"/>
            <a:ext cx="8768151" cy="319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4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1310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Unit Test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82296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558" y="940879"/>
            <a:ext cx="7381875" cy="4848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52544" y="6016752"/>
            <a:ext cx="2043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Unit Test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6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3444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Integration &amp; System Test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292608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969" y="1485210"/>
            <a:ext cx="7301772" cy="3717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4448" y="5449824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 of test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29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3444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Integration &amp; System Test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292608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89" y="1219226"/>
            <a:ext cx="9020870" cy="48158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5536" y="6245352"/>
            <a:ext cx="207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case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88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1880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Testing result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146304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00" y="1192602"/>
            <a:ext cx="8583881" cy="40215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46565" y="5151092"/>
            <a:ext cx="365315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2C3E50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Testing report of Iteration 1 </a:t>
            </a:r>
          </a:p>
        </p:txBody>
      </p:sp>
    </p:spTree>
    <p:extLst>
      <p:ext uri="{BB962C8B-B14F-4D97-AF65-F5344CB8AC3E}">
        <p14:creationId xmlns:p14="http://schemas.microsoft.com/office/powerpoint/2010/main" val="298162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1880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Testing result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146304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46565" y="5151092"/>
            <a:ext cx="3653150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2C3E50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Testing report of Iteration </a:t>
            </a:r>
            <a:r>
              <a:rPr lang="en-US" sz="2000" dirty="0" smtClean="0">
                <a:solidFill>
                  <a:srgbClr val="2C3E50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2 </a:t>
            </a:r>
            <a:endParaRPr lang="en-US" sz="2000" dirty="0">
              <a:solidFill>
                <a:srgbClr val="2C3E50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981820" y="1088408"/>
            <a:ext cx="8476079" cy="406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2229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Acceptance Test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173736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08" y="952739"/>
            <a:ext cx="7814744" cy="51554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0712" y="5980176"/>
            <a:ext cx="256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Acceptance Test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32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1648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</a:rPr>
              <a:t>Defect Logs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118872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16" y="1019450"/>
            <a:ext cx="9083140" cy="46589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31429" y="6016752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Defect Log </a:t>
            </a:r>
            <a:r>
              <a:rPr lang="en-US" dirty="0"/>
              <a:t>E</a:t>
            </a:r>
            <a:r>
              <a:rPr lang="en-US" dirty="0" smtClean="0"/>
              <a:t>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95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40684" y="1388364"/>
            <a:ext cx="1590548" cy="3877057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3" name="TextBox 2"/>
          <p:cNvSpPr txBox="1"/>
          <p:nvPr/>
        </p:nvSpPr>
        <p:spPr>
          <a:xfrm>
            <a:off x="824165" y="2289957"/>
            <a:ext cx="582971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600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DEMO APPLICATION</a:t>
            </a:r>
          </a:p>
          <a:p>
            <a:pPr algn="r">
              <a:lnSpc>
                <a:spcPct val="150000"/>
              </a:lnSpc>
            </a:pPr>
            <a:r>
              <a:rPr lang="en-US" sz="3600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Q &amp; A</a:t>
            </a:r>
            <a:endParaRPr lang="en-US" sz="4000" dirty="0">
              <a:solidFill>
                <a:srgbClr val="6DBCDB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77332" y="1388364"/>
            <a:ext cx="3176543" cy="9015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000" dirty="0">
                <a:solidFill>
                  <a:srgbClr val="FC4349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PART </a:t>
            </a:r>
            <a:r>
              <a:rPr lang="en-US" sz="4000" dirty="0" smtClean="0">
                <a:solidFill>
                  <a:srgbClr val="FC4349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7</a:t>
            </a:r>
            <a:endParaRPr lang="en-US" sz="4000" dirty="0">
              <a:solidFill>
                <a:srgbClr val="FC4349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50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525" y="573207"/>
            <a:ext cx="5368657" cy="1296538"/>
          </a:xfrm>
          <a:prstGeom prst="rect">
            <a:avLst/>
          </a:prstGeom>
        </p:spPr>
      </p:pic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1506191" y="3041597"/>
            <a:ext cx="7746991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Thank you</a:t>
            </a:r>
            <a:r>
              <a:rPr kumimoji="0" lang="en-US" altLang="en-US" sz="54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for listening!</a:t>
            </a:r>
            <a:endParaRPr kumimoji="0" lang="en-US" altLang="en-US" sz="5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83" y="325209"/>
            <a:ext cx="1943508" cy="194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2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75" y="2430358"/>
            <a:ext cx="4089825" cy="20146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586" y="2430358"/>
            <a:ext cx="4100513" cy="17987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81200" y="322521"/>
            <a:ext cx="2903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Acknowledgement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210312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43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2903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Acknowledgement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210312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73144" y="5740908"/>
            <a:ext cx="185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Mr. </a:t>
            </a:r>
            <a:r>
              <a:rPr lang="en-US" dirty="0" err="1" smtClean="0"/>
              <a:t>Trần</a:t>
            </a:r>
            <a:r>
              <a:rPr lang="en-US" dirty="0" smtClean="0"/>
              <a:t> </a:t>
            </a:r>
            <a:r>
              <a:rPr lang="en-US" dirty="0" err="1" smtClean="0"/>
              <a:t>Đình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5" t="13200" r="905" b="19303"/>
          <a:stretch/>
        </p:blipFill>
        <p:spPr>
          <a:xfrm>
            <a:off x="3009041" y="1192602"/>
            <a:ext cx="4306159" cy="43843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483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40684" y="1388364"/>
            <a:ext cx="1590548" cy="3877057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1"/>
          </a:p>
        </p:txBody>
      </p:sp>
      <p:sp>
        <p:nvSpPr>
          <p:cNvPr id="3" name="TextBox 2"/>
          <p:cNvSpPr txBox="1"/>
          <p:nvPr/>
        </p:nvSpPr>
        <p:spPr>
          <a:xfrm>
            <a:off x="737356" y="2289957"/>
            <a:ext cx="5829710" cy="8206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3600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INTRODUCTION</a:t>
            </a:r>
            <a:endParaRPr lang="en-US" sz="4000" dirty="0">
              <a:solidFill>
                <a:srgbClr val="6DBCDB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90523" y="1388364"/>
            <a:ext cx="3176543" cy="9015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4000" dirty="0">
                <a:solidFill>
                  <a:srgbClr val="FC4349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PART </a:t>
            </a:r>
            <a:r>
              <a:rPr lang="en-US" sz="4000" dirty="0" smtClean="0">
                <a:solidFill>
                  <a:srgbClr val="FC4349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2</a:t>
            </a:r>
            <a:endParaRPr lang="en-US" sz="4000" dirty="0">
              <a:solidFill>
                <a:srgbClr val="FC4349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19800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Background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128016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73" y="1562100"/>
            <a:ext cx="3767000" cy="426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069" y="784186"/>
            <a:ext cx="2470731" cy="550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1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81200" y="322521"/>
            <a:ext cx="2390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6DBCDB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Exiting System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104073" y="757561"/>
            <a:ext cx="1463040" cy="0"/>
          </a:xfrm>
          <a:prstGeom prst="line">
            <a:avLst/>
          </a:prstGeom>
          <a:ln w="57150" cap="rnd">
            <a:solidFill>
              <a:srgbClr val="6D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2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15758" y="1642544"/>
            <a:ext cx="4634229" cy="3713227"/>
          </a:xfrm>
          <a:prstGeom prst="rect">
            <a:avLst/>
          </a:prstGeom>
          <a:ln/>
        </p:spPr>
      </p:pic>
      <p:sp>
        <p:nvSpPr>
          <p:cNvPr id="7" name="TextBox 6"/>
          <p:cNvSpPr txBox="1"/>
          <p:nvPr/>
        </p:nvSpPr>
        <p:spPr>
          <a:xfrm>
            <a:off x="5249987" y="1608336"/>
            <a:ext cx="451394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FF4646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Advantages: </a:t>
            </a:r>
            <a:r>
              <a:rPr lang="en-US" sz="2400" dirty="0" smtClean="0"/>
              <a:t>Big </a:t>
            </a:r>
            <a:r>
              <a:rPr lang="en-US" sz="2400" dirty="0"/>
              <a:t>community with 203,871 </a:t>
            </a:r>
            <a:r>
              <a:rPr lang="en-US" sz="2400" dirty="0" smtClean="0"/>
              <a:t>members</a:t>
            </a:r>
            <a:endParaRPr lang="en-US" sz="2400" dirty="0">
              <a:solidFill>
                <a:srgbClr val="6DBCDB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55447" y="1209689"/>
            <a:ext cx="2202284" cy="3351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Phuot.vn foru</a:t>
            </a:r>
            <a:r>
              <a:rPr lang="en-US" sz="1200" dirty="0">
                <a:solidFill>
                  <a:srgbClr val="2C3E50"/>
                </a:solidFill>
                <a:latin typeface="Lato Medium" panose="020F0602020204030203" pitchFamily="34" charset="0"/>
                <a:cs typeface="Lato Medium" panose="020F0602020204030203" pitchFamily="34" charset="0"/>
              </a:rPr>
              <a:t>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49987" y="3031559"/>
            <a:ext cx="451394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FF4646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Disadvantages: </a:t>
            </a:r>
            <a:r>
              <a:rPr lang="en-US" sz="2400" dirty="0"/>
              <a:t>Old forum platform makes users feel difficult to find what they </a:t>
            </a:r>
            <a:r>
              <a:rPr lang="en-US" sz="2400" dirty="0" smtClean="0"/>
              <a:t>need</a:t>
            </a:r>
            <a:endParaRPr lang="en-US" sz="2400" dirty="0">
              <a:solidFill>
                <a:srgbClr val="6DBCDB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31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2247</TotalTime>
  <Words>1862</Words>
  <Application>Microsoft Office PowerPoint</Application>
  <PresentationFormat>Widescreen</PresentationFormat>
  <Paragraphs>324</Paragraphs>
  <Slides>49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ＭＳ Ｐゴシック</vt:lpstr>
      <vt:lpstr>Arial</vt:lpstr>
      <vt:lpstr>Calibri</vt:lpstr>
      <vt:lpstr>Courier New</vt:lpstr>
      <vt:lpstr>Lato</vt:lpstr>
      <vt:lpstr>Lato Black</vt:lpstr>
      <vt:lpstr>Lato Medium</vt:lpstr>
      <vt:lpstr>League Gothic</vt:lpstr>
      <vt:lpstr>Times New Roman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</dc:creator>
  <cp:lastModifiedBy>cuong dang</cp:lastModifiedBy>
  <cp:revision>124</cp:revision>
  <cp:lastPrinted>2018-08-27T09:06:20Z</cp:lastPrinted>
  <dcterms:created xsi:type="dcterms:W3CDTF">2018-08-23T08:59:59Z</dcterms:created>
  <dcterms:modified xsi:type="dcterms:W3CDTF">2018-09-04T23:41:41Z</dcterms:modified>
</cp:coreProperties>
</file>